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xml" Extension="xml"/>
  <Default ContentType="application/vnd.openxmlformats-package.relationships+xml" Extension="rels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</Types>
</file>

<file path=_rels/.rels><?xml version="1.0" encoding="UTF-8" standalone="no" ?>
<Relationships xmlns="http://schemas.openxmlformats.org/package/2006/relationships">
  <Relationship Id="rId1" Target="ppt/presentation.xml" Type="http://schemas.openxmlformats.org/officeDocument/2006/relationships/officeDocument"/>
  <Relationship Id="rId2" Target="docProps/app.xml" Type="http://schemas.openxmlformats.org/officeDocument/2006/relationships/extended-properties"/>
  <Relationship Id="rId3" Target="docProps/core.xml" Type="http://schemas.openxmlformats.org/package/2006/relationships/metadata/core-properties"/>
</Relationships>

</file>

<file path=ppt/presentation.xml><?xml version="1.0" encoding="utf-8"?>
<p:presentation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12192000"/>
</p:presentation>
</file>

<file path=ppt/tableStyles.xml><?xml version="1.0" encoding="utf-8"?>
<a:tblStyleLs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def="{5C22544A-7EE6-4342-B048-85BDC9FD1C3A}">
  <a:tblStyle styleId="{6CCA49DA-CB45-4946-9BEE-3CDAD6C900EF}" styleName="MyOffice Default Table Style">
    <a:wholeTbl>
      <a:tcTxStyle b="def" i="def"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 b="def" i="def"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accent1">
              <a:tint val="40000"/>
            </a:schemeClr>
          </a:solidFill>
        </a:fill>
      </a:tcStyle>
    </a:band1H>
  </a:tblStyle>
</a:tblStyleLst>
</file>

<file path=ppt/_rels/presentation.xml.rels><?xml version="1.0" encoding="UTF-8" standalone="no" ?>
<Relationships xmlns="http://schemas.openxmlformats.org/package/2006/relationships">
  <Relationship Id="rId6" Target="slides/slide4.xml" Type="http://schemas.openxmlformats.org/officeDocument/2006/relationships/slide"/>
  <Relationship Id="rId1" Target="theme/theme1.xml" Type="http://schemas.openxmlformats.org/officeDocument/2006/relationships/theme"/>
  <Relationship Id="rId13" Target="tableStyles.xml" Type="http://schemas.openxmlformats.org/officeDocument/2006/relationships/tableStyles"/>
  <Relationship Id="rId12" Target="slides/slide10.xml" Type="http://schemas.openxmlformats.org/officeDocument/2006/relationships/slide"/>
  <Relationship Id="rId10" Target="slides/slide8.xml" Type="http://schemas.openxmlformats.org/officeDocument/2006/relationships/slide"/>
  <Relationship Id="rId2" Target="slideMasters/slideMaster1.xml" Type="http://schemas.openxmlformats.org/officeDocument/2006/relationships/slideMaster"/>
  <Relationship Id="rId3" Target="slides/slide1.xml" Type="http://schemas.openxmlformats.org/officeDocument/2006/relationships/slide"/>
  <Relationship Id="rId8" Target="slides/slide6.xml" Type="http://schemas.openxmlformats.org/officeDocument/2006/relationships/slide"/>
  <Relationship Id="rId4" Target="slides/slide2.xml" Type="http://schemas.openxmlformats.org/officeDocument/2006/relationships/slide"/>
  <Relationship Id="rId11" Target="slides/slide9.xml" Type="http://schemas.openxmlformats.org/officeDocument/2006/relationships/slide"/>
  <Relationship Id="rId9" Target="slides/slide7.xml" Type="http://schemas.openxmlformats.org/officeDocument/2006/relationships/slide"/>
  <Relationship Id="rId7" Target="slides/slide5.xml" Type="http://schemas.openxmlformats.org/officeDocument/2006/relationships/slide"/>
  <Relationship Id="rId5" Target="slides/slide3.xml" Type="http://schemas.openxmlformats.org/officeDocument/2006/relationships/slide"/>
</Relationships>

</file>

<file path=ppt/slideLayouts/_rels/slideLayout1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slideLayout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cust">
  <p:cSld name="DEFAULT">
    <p:bg>
      <p:bgRef idx="1001">
        <a:schemeClr val="bg1"/>
      </p:bgRef>
    </p:bg>
    <p:spTree>
      <p:nvGrpSpPr>
        <p:cNvPr hidden="false" id="2" name="GroupShape 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 standalone="no" ?>
<Relationships xmlns="http://schemas.openxmlformats.org/package/2006/relationships">
  <Relationship Id="rId1" Target="../theme/theme1.xml" Type="http://schemas.openxmlformats.org/officeDocument/2006/relationships/theme"/>
  <Relationship Id="rId2" Target="../slideLayouts/slideLayout1.xml" Type="http://schemas.openxmlformats.org/officeDocument/2006/relationships/slideLayout"/>
</Relationships>

</file>

<file path=ppt/slideMasters/slideMaster1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spTree>
      <p:nvGrpSpPr>
        <p:cNvPr hidden="false" id="1" name="GroupShape 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</p:sldLayoutIdLst>
  <p:txStyles>
    <p:titleStyle>
      <a:defPPr/>
      <a:lvl1pPr algn="ctr" lvl="0"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342900" lvl="0" marL="342900"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algn="l" indent="-285750" lvl="1" marL="742950"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 ?>
<Relationships xmlns="http://schemas.openxmlformats.org/package/2006/relationships">
  <Relationship Id="rId1" Target="../media/1.png" Type="http://schemas.openxmlformats.org/officeDocument/2006/relationships/image"/>
  <Relationship Id="rId2" Target="../slideLayouts/slideLayout1.xml" Type="http://schemas.openxmlformats.org/officeDocument/2006/relationships/slideLayout"/>
</Relationships>

</file>

<file path=ppt/slides/_rels/slide10.xml.rels><?xml version="1.0" encoding="UTF-8" standalone="no" ?>
<Relationships xmlns="http://schemas.openxmlformats.org/package/2006/relationships">
  <Relationship Id="rId1" Target="mailto:shhitovai@mail.ru" TargetMode="External" Type="http://schemas.openxmlformats.org/officeDocument/2006/relationships/hyperlink"/>
  <Relationship Id="rId2" Target="../slideLayouts/slideLayout1.xml" Type="http://schemas.openxmlformats.org/officeDocument/2006/relationships/slideLayout"/>
</Relationships>

</file>

<file path=ppt/slides/_rels/slide2.xml.rels><?xml version="1.0" encoding="UTF-8" standalone="no" ?>
<Relationships xmlns="http://schemas.openxmlformats.org/package/2006/relationships">
  <Relationship Id="rId1" Target="../slideLayouts/slideLayout1.xml" Type="http://schemas.openxmlformats.org/officeDocument/2006/relationships/slideLayout"/>
</Relationships>

</file>

<file path=ppt/slides/_rels/slide3.xml.rels><?xml version="1.0" encoding="UTF-8" standalone="no" ?>
<Relationships xmlns="http://schemas.openxmlformats.org/package/2006/relationships">
  <Relationship Id="rId1" Target="../media/2.jpeg" Type="http://schemas.openxmlformats.org/officeDocument/2006/relationships/image"/>
  <Relationship Id="rId2" Target="../media/3.jpeg" Type="http://schemas.openxmlformats.org/officeDocument/2006/relationships/image"/>
  <Relationship Id="rId3" Target="../slideLayouts/slideLayout1.xml" Type="http://schemas.openxmlformats.org/officeDocument/2006/relationships/slideLayout"/>
</Relationships>

</file>

<file path=ppt/slides/_rels/slide4.xml.rels><?xml version="1.0" encoding="UTF-8" standalone="no" ?>
<Relationships xmlns="http://schemas.openxmlformats.org/package/2006/relationships">
  <Relationship Id="rId1" Target="../slideLayouts/slideLayout1.xml" Type="http://schemas.openxmlformats.org/officeDocument/2006/relationships/slideLayout"/>
</Relationships>

</file>

<file path=ppt/slides/_rels/slide5.xml.rels><?xml version="1.0" encoding="UTF-8" standalone="no" ?>
<Relationships xmlns="http://schemas.openxmlformats.org/package/2006/relationships">
  <Relationship Id="rId1" Target="../media/4.jpeg" Type="http://schemas.openxmlformats.org/officeDocument/2006/relationships/image"/>
  <Relationship Id="rId2" Target="../media/5.jpeg" Type="http://schemas.openxmlformats.org/officeDocument/2006/relationships/image"/>
  <Relationship Id="rId3" Target="../slideLayouts/slideLayout1.xml" Type="http://schemas.openxmlformats.org/officeDocument/2006/relationships/slideLayout"/>
</Relationships>

</file>

<file path=ppt/slides/_rels/slide6.xml.rels><?xml version="1.0" encoding="UTF-8" standalone="no" ?>
<Relationships xmlns="http://schemas.openxmlformats.org/package/2006/relationships">
  <Relationship Id="rId1" Target="../media/6.jpeg" Type="http://schemas.openxmlformats.org/officeDocument/2006/relationships/image"/>
  <Relationship Id="rId2" Target="../media/7.jpeg" Type="http://schemas.openxmlformats.org/officeDocument/2006/relationships/image"/>
  <Relationship Id="rId3" Target="../slideLayouts/slideLayout1.xml" Type="http://schemas.openxmlformats.org/officeDocument/2006/relationships/slideLayout"/>
</Relationships>

</file>

<file path=ppt/slides/_rels/slide7.xml.rels><?xml version="1.0" encoding="UTF-8" standalone="no" ?>
<Relationships xmlns="http://schemas.openxmlformats.org/package/2006/relationships">
  <Relationship Id="rId1" Target="../media/8.jpeg" Type="http://schemas.openxmlformats.org/officeDocument/2006/relationships/image"/>
  <Relationship Id="rId2" Target="../media/9.jpeg" Type="http://schemas.openxmlformats.org/officeDocument/2006/relationships/image"/>
  <Relationship Id="rId3" Target="../slideLayouts/slideLayout1.xml" Type="http://schemas.openxmlformats.org/officeDocument/2006/relationships/slideLayout"/>
</Relationships>

</file>

<file path=ppt/slides/_rels/slide8.xml.rels><?xml version="1.0" encoding="UTF-8" standalone="no" ?>
<Relationships xmlns="http://schemas.openxmlformats.org/package/2006/relationships">
  <Relationship Id="rId1" Target="../media/10.jpeg" Type="http://schemas.openxmlformats.org/officeDocument/2006/relationships/image"/>
  <Relationship Id="rId2" Target="../media/11.jpeg" Type="http://schemas.openxmlformats.org/officeDocument/2006/relationships/image"/>
  <Relationship Id="rId3" Target="../media/12.jpeg" Type="http://schemas.openxmlformats.org/officeDocument/2006/relationships/image"/>
  <Relationship Id="rId4" Target="../media/13.jpeg" Type="http://schemas.openxmlformats.org/officeDocument/2006/relationships/image"/>
  <Relationship Id="rId5" Target="../slideLayouts/slideLayout1.xml" Type="http://schemas.openxmlformats.org/officeDocument/2006/relationships/slideLayout"/>
</Relationships>

</file>

<file path=ppt/slides/_rels/slide9.xml.rels><?xml version="1.0" encoding="UTF-8" standalone="no" ?>
<Relationships xmlns="http://schemas.openxmlformats.org/package/2006/relationships">
  <Relationship Id="rId6" Target="../media/19.jpeg" Type="http://schemas.openxmlformats.org/officeDocument/2006/relationships/image"/>
  <Relationship Id="rId1" Target="../media/14.jpeg" Type="http://schemas.openxmlformats.org/officeDocument/2006/relationships/image"/>
  <Relationship Id="rId2" Target="../media/15.jpeg" Type="http://schemas.openxmlformats.org/officeDocument/2006/relationships/image"/>
  <Relationship Id="rId3" Target="../media/16.jpeg" Type="http://schemas.openxmlformats.org/officeDocument/2006/relationships/image"/>
  <Relationship Id="rId8" Target="../slideLayouts/slideLayout1.xml" Type="http://schemas.openxmlformats.org/officeDocument/2006/relationships/slideLayout"/>
  <Relationship Id="rId4" Target="../media/17.jpeg" Type="http://schemas.openxmlformats.org/officeDocument/2006/relationships/image"/>
  <Relationship Id="rId7" Target="../media/20.jpeg" Type="http://schemas.openxmlformats.org/officeDocument/2006/relationships/image"/>
  <Relationship Id="rId5" Target="../media/18.jpeg" Type="http://schemas.openxmlformats.org/officeDocument/2006/relationships/image"/>
</Relationships>

</file>

<file path=ppt/slides/slide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rgbClr val="ED7D31"/>
        </a:solidFill>
      </p:bgPr>
    </p:bg>
    <p:spTree>
      <p:nvGrpSpPr>
        <p:cNvPr hidden="false" id="3" name="GroupShape 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" name="Shape 4"/>
          <p:cNvSpPr txBox="true"/>
          <p:nvPr isPhoto="false"/>
        </p:nvSpPr>
        <p:spPr>
          <a:xfrm flipH="false" flipV="false" rot="0">
            <a:off x="1780351" y="3127962"/>
            <a:ext cx="9568135" cy="626496"/>
          </a:xfrm>
          <a:prstGeom prst="rect">
            <a:avLst/>
          </a:prstGeom>
          <a:solidFill>
            <a:schemeClr val="accent2"/>
          </a:solidFill>
          <a:ln>
            <a:prstDash val="solid"/>
          </a:ln>
        </p:spPr>
        <p:txBody>
          <a:bodyPr anchor="ctr" bIns="0" lIns="0" rIns="0" tIns="0" wrap="square">
            <a:noAutofit/>
          </a:bodyPr>
          <a:p>
            <a:pPr algn="ctr" indent="0" marL="0"/>
            <a:r>
              <a:rPr b="true" sz="36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«Индивидуальный образовательный маршрут как средство развития творческого потенциала одарённого ребенка при создании scratch-проекта"</a:t>
            </a:r>
            <a:endParaRPr sz="36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/>
            <a:endParaRPr sz="3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/>
            <a:endParaRPr sz="2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/>
            <a:endParaRPr sz="2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5" name="Shape 5"/>
          <p:cNvSpPr txBox="true"/>
          <p:nvPr isPhoto="false"/>
        </p:nvSpPr>
        <p:spPr>
          <a:xfrm flipH="false" flipV="false" rot="0">
            <a:off x="6012656" y="4613671"/>
            <a:ext cx="5869539" cy="1839148"/>
          </a:xfrm>
          <a:prstGeom prst="rect">
            <a:avLst/>
          </a:prstGeom>
          <a:solidFill>
            <a:schemeClr val="accent2"/>
          </a:solidFill>
        </p:spPr>
        <p:txBody>
          <a:bodyPr anchor="t" bIns="46800" lIns="90000" rIns="90000" tIns="46800" vert="horz" wrap="square">
            <a:noAutofit/>
          </a:bodyPr>
          <a:p>
            <a:pPr algn="ctr" indent="0" marL="0">
              <a:lnSpc>
                <a:spcPts val="2800"/>
              </a:lnSpc>
            </a:pP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А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в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тор образовательной практики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:</a:t>
            </a:r>
            <a:endParaRPr spc="5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lnSpc>
                <a:spcPts val="2800"/>
              </a:lnSpc>
            </a:pP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Перфилова Вероника Валерьевна,</a:t>
            </a:r>
            <a:endParaRPr spc="5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lnSpc>
                <a:spcPts val="2800"/>
              </a:lnSpc>
            </a:pP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п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едагог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дополнительного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образования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 </a:t>
            </a:r>
            <a:endParaRPr spc="5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lnSpc>
                <a:spcPts val="2800"/>
              </a:lnSpc>
            </a:pP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МАУ ДО «ВЦТ» 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Викуловского</a:t>
            </a: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 муниципального района,</a:t>
            </a:r>
            <a:endParaRPr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lnSpc>
                <a:spcPts val="2800"/>
              </a:lnSpc>
            </a:pPr>
            <a:r>
              <a:rPr spc="5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Тюменской области</a:t>
            </a:r>
            <a:endParaRPr spc="5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6" name="Shape 6"/>
          <p:cNvSpPr txBox="true"/>
          <p:nvPr isPhoto="false"/>
        </p:nvSpPr>
        <p:spPr>
          <a:xfrm flipH="false" flipV="false" rot="0">
            <a:off x="10890250" y="7672916"/>
            <a:ext cx="7369969" cy="1778000"/>
          </a:xfrm>
          <a:prstGeom prst="rect">
            <a:avLst/>
          </a:prstGeom>
        </p:spPr>
        <p:txBody>
          <a:bodyPr anchor="t" bIns="0" lIns="0" rIns="0" tIns="0">
            <a:spAutoFit/>
          </a:bodyPr>
          <a:p>
            <a:pPr algn="just" indent="0" marL="0">
              <a:lnSpc>
                <a:spcPts val="2800"/>
              </a:lnSpc>
            </a:pP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Автор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 методической разработки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:</a:t>
            </a:r>
            <a:endParaRPr spc="50" sz="2000">
              <a:solidFill>
                <a:srgbClr val="000000"/>
              </a:solidFill>
              <a:latin typeface="Intro Bold"/>
              <a:ea typeface="Intro Bold"/>
              <a:cs typeface="Intro Bold"/>
            </a:endParaRPr>
          </a:p>
          <a:p>
            <a:pPr algn="just" indent="0" marL="0">
              <a:lnSpc>
                <a:spcPts val="2800"/>
              </a:lnSpc>
            </a:pP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Щитова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 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Ирина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 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Николаевна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,</a:t>
            </a:r>
            <a:endParaRPr spc="50" sz="2000">
              <a:solidFill>
                <a:srgbClr val="000000"/>
              </a:solidFill>
              <a:latin typeface="Intro Bold"/>
              <a:ea typeface="Intro Bold"/>
              <a:cs typeface="Intro Bold"/>
            </a:endParaRPr>
          </a:p>
          <a:p>
            <a:pPr algn="just" indent="0" marL="0">
              <a:lnSpc>
                <a:spcPts val="2800"/>
              </a:lnSpc>
            </a:pP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п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едагог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 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дополнительного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 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образования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 </a:t>
            </a:r>
            <a:endParaRPr spc="50" sz="2000">
              <a:solidFill>
                <a:srgbClr val="000000"/>
              </a:solidFill>
              <a:latin typeface="Intro Bold"/>
              <a:ea typeface="Intro Bold"/>
              <a:cs typeface="Intro Bold"/>
            </a:endParaRPr>
          </a:p>
          <a:p>
            <a:pPr algn="just" indent="0" marL="0">
              <a:lnSpc>
                <a:spcPts val="2800"/>
              </a:lnSpc>
            </a:pP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МАУ ДО «ВЦТ» 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Викуловского</a:t>
            </a: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 муниципального района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 indent="0" marL="0">
              <a:lnSpc>
                <a:spcPts val="2800"/>
              </a:lnSpc>
            </a:pPr>
            <a:r>
              <a:rPr spc="50" sz="2000">
                <a:solidFill>
                  <a:srgbClr val="000000"/>
                </a:solidFill>
                <a:latin typeface="Intro Bold"/>
                <a:ea typeface="Intro Bold"/>
                <a:cs typeface="Intro Bold"/>
              </a:rPr>
              <a:t>Тюменской области</a:t>
            </a:r>
            <a:endParaRPr spc="50" sz="2000">
              <a:solidFill>
                <a:srgbClr val="000000"/>
              </a:solidFill>
              <a:latin typeface="Intro Bold"/>
              <a:ea typeface="Intro Bold"/>
              <a:cs typeface="Intro Bold"/>
            </a:endParaRPr>
          </a:p>
        </p:txBody>
      </p:sp>
      <p:sp>
        <p:nvSpPr>
          <p:cNvPr hidden="false" id="7" name="Shape 7"/>
          <p:cNvSpPr txBox="true"/>
          <p:nvPr isPhoto="false"/>
        </p:nvSpPr>
        <p:spPr>
          <a:xfrm flipH="false" flipV="false" rot="0">
            <a:off x="87018" y="70555"/>
            <a:ext cx="2788355" cy="1996251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1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chemeClr val="accent2"/>
        </a:solidFill>
      </p:bgPr>
    </p:bg>
    <p:spTree>
      <p:nvGrpSpPr>
        <p:cNvPr hidden="false" id="57" name="GroupShape 5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8" name="Shape 58"/>
          <p:cNvSpPr txBox="true"/>
          <p:nvPr isPhoto="false"/>
        </p:nvSpPr>
        <p:spPr>
          <a:xfrm flipH="false" flipV="false" rot="0">
            <a:off x="804333" y="329259"/>
            <a:ext cx="10608520" cy="1086555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b="true" sz="36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Автор образовательной практики</a:t>
            </a:r>
            <a:endParaRPr sz="3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59" name="Shape 59"/>
          <p:cNvSpPr txBox="true"/>
          <p:nvPr isPhoto="false"/>
        </p:nvSpPr>
        <p:spPr>
          <a:xfrm flipH="false" flipV="false" rot="0">
            <a:off x="485999" y="1821509"/>
            <a:ext cx="11043613" cy="2803407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 indent="0" marL="0">
              <a:lnSpc>
                <a:spcPts val="4264"/>
              </a:lnSpc>
              <a:buNone/>
            </a:pPr>
            <a:r>
              <a:rPr b="true" sz="2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Перфилова Вероника Валерьевна,</a:t>
            </a:r>
            <a:r>
              <a:rPr b="true" sz="2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</a:t>
            </a:r>
            <a:endParaRPr b="true" sz="2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lnSpc>
                <a:spcPts val="4264"/>
              </a:lnSpc>
              <a:buNone/>
            </a:pPr>
            <a:r>
              <a:rPr b="true"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п</a:t>
            </a:r>
            <a:r>
              <a:rPr b="true"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едагог дополнительного образования 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lnSpc>
                <a:spcPts val="4264"/>
              </a:lnSpc>
              <a:buNone/>
            </a:pPr>
            <a:r>
              <a:rPr b="true"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муниципального автономного учреждения  дополнительного образования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lnSpc>
                <a:spcPts val="4264"/>
              </a:lnSpc>
              <a:buNone/>
            </a:pPr>
            <a:r>
              <a:rPr b="true"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«</a:t>
            </a:r>
            <a:r>
              <a:rPr b="true"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Викуловский</a:t>
            </a:r>
            <a:r>
              <a:rPr b="true"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Центр творчества»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lnSpc>
                <a:spcPts val="4264"/>
              </a:lnSpc>
              <a:buNone/>
            </a:pPr>
            <a:r>
              <a:rPr b="true"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Викуловского</a:t>
            </a:r>
            <a:r>
              <a:rPr b="true"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муниципального района</a:t>
            </a:r>
            <a:endParaRPr sz="14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lnSpc>
                <a:spcPts val="4264"/>
              </a:lnSpc>
              <a:buNone/>
            </a:pPr>
            <a:r>
              <a:rPr>
                <a:solidFill>
                  <a:schemeClr val="tx1"/>
                </a:solidFill>
                <a:latin typeface="Intro"/>
                <a:ea typeface="Intro"/>
                <a:cs typeface="Intro"/>
              </a:rPr>
              <a:t> </a:t>
            </a:r>
            <a:endParaRPr>
              <a:solidFill>
                <a:schemeClr val="tx1"/>
              </a:solidFill>
              <a:latin typeface="Intro"/>
              <a:ea typeface="Intro"/>
              <a:cs typeface="Intro"/>
            </a:endParaRPr>
          </a:p>
          <a:p>
            <a:pPr algn="l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60" name="Shape 60"/>
          <p:cNvSpPr txBox="true"/>
          <p:nvPr isPhoto="false"/>
        </p:nvSpPr>
        <p:spPr>
          <a:xfrm flipH="false" flipV="false" rot="0">
            <a:off x="2684096" y="4802187"/>
            <a:ext cx="6808469" cy="1768004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 indent="0" marL="0">
              <a:lnSpc>
                <a:spcPts val="4264"/>
              </a:lnSpc>
              <a:buNone/>
            </a:pPr>
            <a:r>
              <a:rPr b="true" sz="2600">
                <a:solidFill>
                  <a:schemeClr val="tx1"/>
                </a:solidFill>
                <a:latin typeface="Intro"/>
                <a:ea typeface="Intro"/>
                <a:cs typeface="Intro"/>
              </a:rPr>
              <a:t>Контактная информация</a:t>
            </a:r>
            <a:endParaRPr b="true" sz="2600">
              <a:solidFill>
                <a:schemeClr val="tx1"/>
              </a:solidFill>
              <a:latin typeface="Intro"/>
              <a:ea typeface="Intro"/>
              <a:cs typeface="Intro"/>
            </a:endParaRPr>
          </a:p>
          <a:p>
            <a:pPr algn="l" indent="0" marL="0">
              <a:lnSpc>
                <a:spcPts val="4264"/>
              </a:lnSpc>
              <a:buNone/>
            </a:pPr>
            <a:r>
              <a:rPr b="true" sz="2200">
                <a:solidFill>
                  <a:schemeClr val="tx1"/>
                </a:solidFill>
                <a:latin typeface="Intro"/>
                <a:ea typeface="Intro"/>
                <a:cs typeface="Intro"/>
              </a:rPr>
              <a:t>Телефон:</a:t>
            </a:r>
            <a:r>
              <a:rPr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b="true"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</a:t>
            </a:r>
            <a:r>
              <a:rPr sz="2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9199348032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>
              <a:buNone/>
            </a:pPr>
            <a:r>
              <a:rPr b="true" sz="2200">
                <a:solidFill>
                  <a:schemeClr val="tx1"/>
                </a:solidFill>
                <a:latin typeface="Intro"/>
                <a:ea typeface="Intro"/>
                <a:cs typeface="Intro"/>
              </a:rPr>
              <a:t>E-mail</a:t>
            </a:r>
            <a:r>
              <a:rPr b="true" sz="2200">
                <a:solidFill>
                  <a:schemeClr val="tx1"/>
                </a:solidFill>
                <a:latin typeface="Intro"/>
                <a:ea typeface="Intro"/>
                <a:cs typeface="Intro"/>
              </a:rPr>
              <a:t>:</a:t>
            </a:r>
            <a:r>
              <a:rPr sz="2200" u="sng">
                <a:solidFill>
                  <a:srgbClr val="0000FF"/>
                </a:solidFill>
                <a:latin typeface="+mn-lt"/>
                <a:ea typeface="+mn-ea"/>
                <a:cs typeface="+mn-cs"/>
                <a:hlinkClick r:id="rId1"/>
              </a:rPr>
              <a:t> </a:t>
            </a:r>
            <a:r>
              <a:rPr b="true" sz="2200" u="sng">
                <a:solidFill>
                  <a:srgbClr val="0000FF"/>
                </a:solidFill>
                <a:latin typeface="+mn-lt"/>
                <a:ea typeface="+mn-ea"/>
                <a:cs typeface="+mn-cs"/>
                <a:hlinkClick r:id="rId1"/>
              </a:rPr>
              <a:t>Nika18_10@mail.ru</a:t>
            </a:r>
            <a:endParaRPr b="true" sz="2200" u="sng">
              <a:solidFill>
                <a:srgbClr val="0000FF"/>
              </a:solidFill>
              <a:latin typeface="+mn-lt"/>
              <a:ea typeface="+mn-ea"/>
              <a:cs typeface="+mn-cs"/>
            </a:endParaRPr>
          </a:p>
          <a:p>
            <a:pPr algn="l">
              <a:buNone/>
            </a:pP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rgbClr val="FFFFFF"/>
        </a:solidFill>
      </p:bgPr>
    </p:bg>
    <p:spTree>
      <p:nvGrpSpPr>
        <p:cNvPr hidden="false" id="8" name="GroupShape 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" name="Shape 9"/>
          <p:cNvSpPr txBox="false"/>
          <p:nvPr isPhoto="false"/>
        </p:nvSpPr>
        <p:spPr>
          <a:xfrm flipH="false" flipV="false" rot="0">
            <a:off x="4703" y="-11759"/>
            <a:ext cx="12192000" cy="6858000"/>
          </a:xfrm>
          <a:prstGeom prst="rect">
            <a:avLst/>
          </a:prstGeom>
          <a:solidFill>
            <a:schemeClr val="accent2"/>
          </a:solidFill>
        </p:spPr>
      </p:sp>
      <p:sp>
        <p:nvSpPr>
          <p:cNvPr hidden="false" id="10" name="Shape 10"/>
          <p:cNvSpPr txBox="true"/>
          <p:nvPr isPhoto="false"/>
        </p:nvSpPr>
        <p:spPr>
          <a:xfrm flipH="false" flipV="false" rot="0">
            <a:off x="0" y="6358500"/>
            <a:ext cx="632100" cy="1485300"/>
          </a:xfrm>
          <a:prstGeom prst="rect">
            <a:avLst/>
          </a:prstGeom>
          <a:noFill/>
          <a:ln>
            <a:prstDash val="solid"/>
          </a:ln>
        </p:spPr>
        <p:txBody>
          <a:bodyPr anchor="t" bIns="0" lIns="0" rIns="0" tIns="0" wrap="square"/>
          <a:p>
            <a:pPr algn="ctr" indent="0" marL="0"/>
            <a:r>
              <a:rPr b="true" sz="2300">
                <a:solidFill>
                  <a:srgbClr val="D9D9D9"/>
                </a:solidFill>
                <a:latin typeface="Arial"/>
                <a:ea typeface="Arial"/>
                <a:cs typeface="Arial"/>
              </a:rPr>
              <a:t>2</a:t>
            </a:r>
            <a:endParaRPr sz="23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11" name="Shape 11"/>
          <p:cNvSpPr txBox="true"/>
          <p:nvPr isPhoto="false"/>
        </p:nvSpPr>
        <p:spPr>
          <a:xfrm flipH="false" flipV="false" rot="0">
            <a:off x="369240" y="141111"/>
            <a:ext cx="11431669" cy="6569456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b="true" sz="22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Ц</a:t>
            </a:r>
            <a:r>
              <a:rPr b="true" sz="22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елью</a:t>
            </a:r>
            <a:r>
              <a:rPr sz="22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 образовательной практики является раскрытие творческого  потенциала одаренного ребенка через процесс проектной деятельности в области Scratch-программирования. </a:t>
            </a:r>
            <a:endParaRPr sz="22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26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Задачи:</a:t>
            </a:r>
            <a:endParaRPr sz="26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sz="2600">
              <a:solidFill>
                <a:srgbClr val="FFFFFF"/>
              </a:solidFill>
              <a:latin typeface="Arial Black"/>
              <a:ea typeface="Arial Black"/>
              <a:cs typeface="Arial Black"/>
            </a:endParaRPr>
          </a:p>
        </p:txBody>
      </p:sp>
      <p:graphicFrame>
        <p:nvGraphicFramePr>
          <p:cNvPr hidden="false" id="12" name="Table 12"/>
          <p:cNvGraphicFramePr/>
          <p:nvPr isPhoto="false"/>
        </p:nvGraphicFramePr>
        <p:xfrm flipH="false" flipV="false" rot="0">
          <a:off x="310444" y="1846203"/>
          <a:ext cx="11365561" cy="4848732"/>
        </p:xfrm>
        <a:graphic>
          <a:graphicData uri="http://schemas.openxmlformats.org/drawingml/2006/table">
            <a:tbl>
              <a:tblPr bandCol="true" bandRow="true" firstCol="false" firstRow="false" lastCol="false" lastRow="false">
                <a:tableStyleId>{6CCA49DA-CB45-4946-9BEE-3CDAD6C900EF}</a:tableStyleId>
              </a:tblPr>
              <a:tblGrid>
                <a:gridCol w="3238124"/>
                <a:gridCol w="2983153"/>
                <a:gridCol w="5144282"/>
              </a:tblGrid>
              <a:tr h="599877">
                <a:tc gridSpan="1" hMerge="false" rowSpan="1" vMerge="false"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>
                          <a:latin typeface="Arial Black"/>
                          <a:ea typeface="Arial Black"/>
                          <a:cs typeface="Arial Black"/>
                        </a:rPr>
                        <a:t>Обучающие</a:t>
                      </a:r>
                      <a:endParaRPr>
                        <a:latin typeface="Arial Black"/>
                        <a:ea typeface="Arial Black"/>
                        <a:cs typeface="Arial Black"/>
                      </a:endParaRPr>
                    </a:p>
                  </a:txBody>
                </a:tc>
                <a:tc gridSpan="1" hMerge="false" rowSpan="1" vMerge="false"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>
                          <a:latin typeface="Arial Black"/>
                          <a:ea typeface="Arial Black"/>
                          <a:cs typeface="Arial Black"/>
                        </a:rPr>
                        <a:t>Развивающие</a:t>
                      </a:r>
                      <a:endParaRPr>
                        <a:latin typeface="Arial Black"/>
                        <a:ea typeface="Arial Black"/>
                        <a:cs typeface="Arial Black"/>
                      </a:endParaRPr>
                    </a:p>
                  </a:txBody>
                </a:tc>
                <a:tc gridSpan="1" hMerge="false" rowSpan="1" vMerge="false"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>
                          <a:latin typeface="Arial Black"/>
                          <a:ea typeface="Arial Black"/>
                          <a:cs typeface="Arial Black"/>
                        </a:rPr>
                        <a:t>Воспитательные</a:t>
                      </a:r>
                      <a:endParaRPr>
                        <a:latin typeface="Arial Black"/>
                        <a:ea typeface="Arial Black"/>
                        <a:cs typeface="Arial Black"/>
                      </a:endParaRPr>
                    </a:p>
                  </a:txBody>
                </a:tc>
              </a:tr>
              <a:tr h="4248855">
                <a:tc gridSpan="1" hMerge="false" rowSpan="1" vMerge="false"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algn="ctr" indent="0" marL="0">
                        <a:buNone/>
                      </a:pPr>
                      <a:r>
                        <a:rPr sz="1400">
                          <a:latin typeface="Arial Black"/>
                          <a:ea typeface="Arial Black"/>
                          <a:cs typeface="Arial Black"/>
                        </a:rPr>
                        <a:t> </a:t>
                      </a:r>
                      <a:r>
                        <a:rPr sz="1200">
                          <a:latin typeface="Times New Roman&quot;"/>
                          <a:ea typeface="Times New Roman&quot;"/>
                          <a:cs typeface="Times New Roman&quot;"/>
                        </a:rPr>
                        <a:t> </a:t>
                      </a:r>
                      <a:r>
                        <a:rPr sz="1200">
                          <a:latin typeface="Times New Roman&quot;"/>
                          <a:ea typeface="Times New Roman&quot;"/>
                          <a:cs typeface="Times New Roman&quot;"/>
                        </a:rPr>
                        <a:t>-</a:t>
                      </a: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 обучить основным базовым алгоритмическим конструкциям;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228600"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 </a:t>
                      </a: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 сформировать навыки разработки, тестирования и отладки несложных программ;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228600"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 сформировать навыки проектной деятельности;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228600"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 </a:t>
                      </a: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познакомить с основными современными профессиями в области информационных технологий. 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indent="0"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highlight>
                          <a:srgbClr val="FFFFFF"/>
                        </a:highlight>
                        <a:latin typeface="Arial Black"/>
                        <a:ea typeface="Arial Black"/>
                        <a:cs typeface="Arial Black"/>
                      </a:endParaRPr>
                    </a:p>
                  </a:txBody>
                </a:tc>
                <a:tc gridSpan="1" hMerge="false" rowSpan="1" vMerge="false">
                  <a:txBody>
                    <a:bodyPr/>
                    <a:lstStyle>
                      <a:defPPr/>
                      <a:lvl1pPr lvl="0"/>
                    </a:lstStyle>
                    <a:p>
                      <a:pPr algn="ctr" indent="0" marL="0" marR="0">
                        <a:spcBef>
                          <a:spcPts val="1344"/>
                        </a:spcBef>
                        <a:spcAft>
                          <a:spcPts val="1344"/>
                        </a:spcAft>
                        <a:buNone/>
                      </a:pPr>
                      <a:r>
                        <a:rPr sz="1400">
                          <a:latin typeface="Arial Black"/>
                          <a:ea typeface="Arial Black"/>
                          <a:cs typeface="Arial Black"/>
                        </a:rPr>
                        <a:t>-</a:t>
                      </a: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 способствовать развитию критического, алгоритмического и творческого мышления;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0" marL="0" marR="0">
                        <a:spcBef>
                          <a:spcPts val="1344"/>
                        </a:spcBef>
                        <a:spcAft>
                          <a:spcPts val="1344"/>
                        </a:spcAft>
                        <a:buNone/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-развивать внимание, память, наблюдательность, познавательный интерес;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0" marL="0" marR="0">
                        <a:spcBef>
                          <a:spcPts val="1344"/>
                        </a:spcBef>
                        <a:spcAft>
                          <a:spcPts val="1344"/>
                        </a:spcAft>
                        <a:buNone/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-развивать умение работать с компьютерными программами и дополнительными источниками информации;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0" marL="76200" marR="7620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 развивать навыки планирования проекта</a:t>
                      </a:r>
                      <a:r>
                        <a:rPr sz="1400">
                          <a:latin typeface="Arial Black"/>
                          <a:ea typeface="Arial Black"/>
                          <a:cs typeface="Arial Black"/>
                        </a:rPr>
                        <a:t>.</a:t>
                      </a:r>
                      <a:r>
                        <a:rPr sz="1400">
                          <a:latin typeface="Arial Black"/>
                          <a:ea typeface="Arial Black"/>
                          <a:cs typeface="Arial Black"/>
                        </a:rPr>
                        <a:t> </a:t>
                      </a:r>
                      <a:endParaRPr sz="14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endParaRPr sz="1400">
                        <a:latin typeface="Arial Black"/>
                        <a:ea typeface="Arial Black"/>
                        <a:cs typeface="Arial Black"/>
                      </a:endParaRPr>
                    </a:p>
                  </a:txBody>
                </a:tc>
                <a:tc gridSpan="1" hMerge="false" rowSpan="1" vMerge="false">
                  <a:txBody>
                    <a:bodyPr/>
                    <a:lstStyle>
                      <a:defPPr/>
                      <a:lvl1pPr lvl="0"/>
                    </a:lstStyle>
                    <a:p>
                      <a:pPr algn="ctr" indent="228600" marL="0" marR="0">
                        <a:lnSpc>
                          <a:spcPct val="100000"/>
                        </a:lnSpc>
                        <a:spcBef>
                          <a:spcPts val="1344"/>
                        </a:spcBef>
                        <a:spcAft>
                          <a:spcPts val="1344"/>
                        </a:spcAft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-формировать интерес к программированию;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228600" marL="0" marR="0">
                        <a:lnSpc>
                          <a:spcPct val="100000"/>
                        </a:lnSpc>
                        <a:spcBef>
                          <a:spcPts val="1344"/>
                        </a:spcBef>
                        <a:spcAft>
                          <a:spcPts val="1344"/>
                        </a:spcAft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 развивать самостоятельность;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228600" marL="0" marR="0">
                        <a:lnSpc>
                          <a:spcPct val="100000"/>
                        </a:lnSpc>
                        <a:spcBef>
                          <a:spcPts val="1344"/>
                        </a:spcBef>
                        <a:spcAft>
                          <a:spcPts val="1344"/>
                        </a:spcAft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 формировать умение демонстрировать результаты своей работы</a:t>
                      </a: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228600" marL="0" marR="0">
                        <a:lnSpc>
                          <a:spcPct val="100000"/>
                        </a:lnSpc>
                        <a:spcBef>
                          <a:spcPts val="1344"/>
                        </a:spcBef>
                        <a:spcAft>
                          <a:spcPts val="1344"/>
                        </a:spcAft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 </a:t>
                      </a: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 формировать культуру безопасного труда при работе с компьютером;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0" marL="0" marR="0">
                        <a:lnSpc>
                          <a:spcPct val="100000"/>
                        </a:lnSpc>
                        <a:spcBef>
                          <a:spcPts val="1344"/>
                        </a:spcBef>
                        <a:spcAft>
                          <a:spcPts val="1344"/>
                        </a:spcAft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-улучшение своих коммуникативных способностей при публичных выступлениях, взаимодействие с социальными партнерами;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0" marL="0" marR="0">
                        <a:lnSpc>
                          <a:spcPct val="100000"/>
                        </a:lnSpc>
                        <a:spcBef>
                          <a:spcPts val="1344"/>
                        </a:spcBef>
                        <a:spcAft>
                          <a:spcPts val="1344"/>
                        </a:spcAft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  будут сформированы навыки</a:t>
                      </a: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 </a:t>
                      </a: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 безопасного и целесообразного поведения при работе с компьютерными программами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  <a:p>
                      <a:pPr algn="ctr" indent="0" marL="0" marR="0">
                        <a:lnSpc>
                          <a:spcPct val="100000"/>
                        </a:lnSpc>
                        <a:spcBef>
                          <a:spcPts val="1344"/>
                        </a:spcBef>
                        <a:spcAft>
                          <a:spcPts val="1344"/>
                        </a:spcAft>
                      </a:pPr>
                      <a:r>
                        <a:rPr sz="1200">
                          <a:latin typeface="Arial Black"/>
                          <a:ea typeface="Arial Black"/>
                          <a:cs typeface="Arial Black"/>
                        </a:rPr>
                        <a:t>- формировать уважение к истории, гордость за свою страну и осознание важности защиты Отечества.</a:t>
                      </a:r>
                      <a:endParaRPr sz="1200">
                        <a:latin typeface="Arial Black"/>
                        <a:ea typeface="Arial Black"/>
                        <a:cs typeface="Arial Black"/>
                      </a:endParaRPr>
                    </a:p>
                  </a:txBody>
                </a:tc>
              </a:tr>
            </a:tbl>
          </a:graphicData>
        </a:graphic>
      </p:graphicFrame>
    </p:spTree>
  </p:cSld>
</p:sld>
</file>

<file path=ppt/slides/slide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chemeClr val="accent2"/>
        </a:solidFill>
      </p:bgPr>
    </p:bg>
    <p:spTree>
      <p:nvGrpSpPr>
        <p:cNvPr hidden="false" id="13" name="GroupShape 1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4" name="Shape 14"/>
          <p:cNvSpPr txBox="true"/>
          <p:nvPr isPhoto="false"/>
        </p:nvSpPr>
        <p:spPr>
          <a:xfrm flipH="false" flipV="false" rot="0">
            <a:off x="460668" y="286704"/>
            <a:ext cx="11079038" cy="1277053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b="true" sz="36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Методики и технологии образовательной практики</a:t>
            </a:r>
            <a:r>
              <a:rPr b="true" sz="36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: </a:t>
            </a:r>
            <a:endParaRPr sz="36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15" name="Shape 15"/>
          <p:cNvSpPr txBox="true"/>
          <p:nvPr isPhoto="false"/>
        </p:nvSpPr>
        <p:spPr>
          <a:xfrm flipH="false" flipV="false" rot="0">
            <a:off x="263407" y="1634537"/>
            <a:ext cx="6007642" cy="5173980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l" indent="0" marL="0">
              <a:lnSpc>
                <a:spcPct val="100000"/>
              </a:lnSpc>
              <a:buNone/>
            </a:pPr>
            <a:endParaRPr sz="18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r>
              <a:rPr sz="22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- проектное обучение;</a:t>
            </a:r>
            <a:endParaRPr sz="22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r>
              <a:rPr sz="22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-технология проблемного обучения;</a:t>
            </a:r>
            <a:endParaRPr sz="22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endParaRPr sz="22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r>
              <a:rPr sz="22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-информационно-комуникационные технолигии;</a:t>
            </a:r>
            <a:endParaRPr sz="22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endParaRPr sz="22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r>
              <a:rPr sz="22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-здоровьесберегающие технологии;</a:t>
            </a:r>
            <a:endParaRPr sz="22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endParaRPr sz="22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r>
              <a:rPr sz="22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-</a:t>
            </a:r>
            <a:r>
              <a:rPr sz="22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исследовательские методы;</a:t>
            </a:r>
            <a:endParaRPr sz="22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endParaRPr sz="22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lnSpc>
                <a:spcPct val="100000"/>
              </a:lnSpc>
              <a:buNone/>
            </a:pPr>
            <a:r>
              <a:rPr sz="22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</a:t>
            </a:r>
            <a:r>
              <a:rPr sz="22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междисциплинарный подход</a:t>
            </a:r>
            <a:r>
              <a:rPr sz="22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.</a:t>
            </a:r>
            <a:endParaRPr sz="22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>
              <a:lnSpc>
                <a:spcPct val="100000"/>
              </a:lnSpc>
              <a:buNone/>
            </a:pPr>
            <a:endParaRPr sz="22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l">
              <a:lnSpc>
                <a:spcPct val="100000"/>
              </a:lnSpc>
              <a:buNone/>
            </a:pPr>
            <a:endParaRPr sz="18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l">
              <a:lnSpc>
                <a:spcPct val="100000"/>
              </a:lnSpc>
              <a:buNone/>
            </a:pPr>
            <a:endParaRPr sz="18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endParaRPr sz="18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r>
              <a:rPr sz="1800"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 </a:t>
            </a:r>
            <a:endParaRPr sz="1800">
              <a:solidFill>
                <a:srgbClr val="FFFFFF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endParaRPr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endParaRPr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16" name="Shape 16"/>
          <p:cNvSpPr txBox="true"/>
          <p:nvPr isPhoto="false"/>
        </p:nvSpPr>
        <p:spPr>
          <a:xfrm flipH="false" flipV="false" rot="0">
            <a:off x="8748347" y="2351942"/>
            <a:ext cx="3242616" cy="2403231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17" name="Shape 17"/>
          <p:cNvSpPr txBox="true"/>
          <p:nvPr isPhoto="false"/>
        </p:nvSpPr>
        <p:spPr>
          <a:xfrm flipH="false" flipV="false" rot="0">
            <a:off x="6425259" y="4562592"/>
            <a:ext cx="3111752" cy="2300651"/>
          </a:xfrm>
          <a:prstGeom prst="rect">
            <a:avLst/>
          </a:prstGeom>
          <a:blipFill>
            <a:blip r:embed="rId2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chemeClr val="accent2"/>
        </a:solidFill>
      </p:bgPr>
    </p:bg>
    <p:spTree>
      <p:nvGrpSpPr>
        <p:cNvPr hidden="false" id="18" name="GroupShape 1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9" name="Shape 19"/>
          <p:cNvSpPr txBox="true"/>
          <p:nvPr isPhoto="false"/>
        </p:nvSpPr>
        <p:spPr>
          <a:xfrm flipH="false" flipV="false" rot="0">
            <a:off x="333963" y="1117129"/>
            <a:ext cx="4728891" cy="1545167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b="true"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Проектный метод обучения </a:t>
            </a:r>
            <a:endParaRPr b="true"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b="true" sz="14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направлен на результат, который получается при решении практически или теоретически</a:t>
            </a:r>
            <a:r>
              <a:rPr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 </a:t>
            </a:r>
            <a:r>
              <a:rPr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значимой проблемы. </a:t>
            </a:r>
            <a:r>
              <a:rPr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 </a:t>
            </a:r>
            <a:endParaRPr sz="14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20" name="Shape 20"/>
          <p:cNvSpPr txBox="true"/>
          <p:nvPr isPhoto="false"/>
        </p:nvSpPr>
        <p:spPr>
          <a:xfrm flipH="false" flipV="false" rot="0">
            <a:off x="945444" y="2845740"/>
            <a:ext cx="5022872" cy="1862664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 indent="0" marL="0" marR="0">
              <a:spcBef>
                <a:spcPts val="1344"/>
              </a:spcBef>
              <a:spcAft>
                <a:spcPts val="1344"/>
              </a:spcAft>
              <a:buNone/>
            </a:pPr>
            <a:r>
              <a:rPr b="true"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Междисциплинарный подход </a:t>
            </a:r>
            <a:endParaRPr b="true"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 marR="0">
              <a:spcBef>
                <a:spcPts val="1344"/>
              </a:spcBef>
              <a:spcAft>
                <a:spcPts val="1344"/>
              </a:spcAft>
              <a:buNone/>
            </a:pPr>
            <a:r>
              <a:rPr b="true"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b="false"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интеграция различных предметов (история, технология, информатика) позволяет ребёнку смотреть на проблему всесторонне.</a:t>
            </a:r>
            <a:endParaRPr b="true"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endParaRPr b="true" sz="1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1" name="Shape 21"/>
          <p:cNvSpPr txBox="true"/>
          <p:nvPr isPhoto="false"/>
        </p:nvSpPr>
        <p:spPr>
          <a:xfrm flipH="false" flipV="false" rot="0">
            <a:off x="6366463" y="2798703"/>
            <a:ext cx="5540278" cy="1944981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 indent="0" marL="0" marR="0">
              <a:spcBef>
                <a:spcPts val="1344"/>
              </a:spcBef>
              <a:spcAft>
                <a:spcPts val="1344"/>
              </a:spcAft>
              <a:buNone/>
            </a:pPr>
            <a:r>
              <a:rPr b="true"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Интерактивное обучение </a:t>
            </a:r>
            <a:endParaRPr b="true"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 marR="0">
              <a:spcBef>
                <a:spcPts val="1344"/>
              </a:spcBef>
              <a:spcAft>
                <a:spcPts val="1344"/>
              </a:spcAft>
              <a:buNone/>
            </a:pPr>
            <a:r>
              <a:rPr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использование Scratch как визуального языка программирования для создания креативных проектов. Эта методика базируется на опыте MIT, где разработан Scratch для обучения программированию детей.</a:t>
            </a:r>
            <a:endParaRPr sz="14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2" name="Shape 22"/>
          <p:cNvSpPr txBox="true"/>
          <p:nvPr isPhoto="false"/>
        </p:nvSpPr>
        <p:spPr>
          <a:xfrm flipH="false" flipV="false" rot="0">
            <a:off x="6660444" y="999536"/>
            <a:ext cx="5399169" cy="1592203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b="true"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Здоровьесберегающие технологии </a:t>
            </a:r>
            <a:endParaRPr b="true"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b="false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b="false"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э</a:t>
            </a:r>
            <a:r>
              <a:rPr b="false"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т</a:t>
            </a:r>
            <a:r>
              <a:rPr b="false"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о система мер, направленных на сохранение и укрепление физического, психического, эмоционального, нравственного и социального здоровья</a:t>
            </a:r>
            <a:r>
              <a:rPr b="false"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 участников образовательного процесса.</a:t>
            </a:r>
            <a:r>
              <a:rPr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</a:t>
            </a:r>
            <a:endParaRPr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23" name="Shape 23"/>
          <p:cNvSpPr txBox="true"/>
          <p:nvPr isPhoto="false"/>
        </p:nvSpPr>
        <p:spPr>
          <a:xfrm flipH="false" flipV="false" rot="0">
            <a:off x="451555" y="4927129"/>
            <a:ext cx="4928798" cy="1780351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p>
            <a:pPr algn="ctr"/>
            <a:r>
              <a:rPr b="true"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Информационно-коммуникационные технологии </a:t>
            </a:r>
            <a:endParaRPr b="true"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</a:t>
            </a:r>
            <a:endParaRPr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совокупность технологий, используемых для обработки, передачи и хранения информации с помощью компьютеров и сетей связи.</a:t>
            </a:r>
            <a:endParaRPr sz="14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24" name="Shape 24"/>
          <p:cNvSpPr txBox="true"/>
          <p:nvPr isPhoto="false"/>
        </p:nvSpPr>
        <p:spPr>
          <a:xfrm flipH="false" flipV="false" rot="0">
            <a:off x="6107759" y="4962407"/>
            <a:ext cx="5469723" cy="1827389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p>
            <a:pPr algn="ctr"/>
            <a:r>
              <a:rPr b="true"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Проблемное обучение</a:t>
            </a:r>
            <a:endParaRPr b="true"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 b="true"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</a:t>
            </a:r>
            <a:endParaRPr b="true"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 sz="14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создание в учебной деятельности проблемных ситуаций и организация активной самостоятельной деятельности обучающихся по их разрешению.</a:t>
            </a:r>
            <a:endParaRPr sz="14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25" name="Shape 25"/>
          <p:cNvSpPr txBox="false"/>
          <p:nvPr isPhoto="false"/>
        </p:nvSpPr>
        <p:spPr>
          <a:xfrm flipH="false" flipV="false" rot="0">
            <a:off x="557389" y="23518"/>
            <a:ext cx="10866385" cy="1439997"/>
          </a:xfrm>
          <a:prstGeom prst="downArrowCallou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0"/>
          <a:effectRef idx="0"/>
          <a:fontRef idx="none"/>
        </p:style>
        <p:txBody>
          <a:bodyPr anchor="ctr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b="true" sz="28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Методики и технологии образовательной практики</a:t>
            </a:r>
            <a:endParaRPr b="true" sz="2800">
              <a:solidFill>
                <a:srgbClr val="000000"/>
              </a:solidFill>
              <a:latin typeface="Arial Black"/>
              <a:ea typeface="Arial Black"/>
              <a:cs typeface="Arial Black"/>
            </a:endParaRPr>
          </a:p>
        </p:txBody>
      </p:sp>
    </p:spTree>
  </p:cSld>
</p:sld>
</file>

<file path=ppt/slides/slide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chemeClr val="accent2"/>
        </a:solidFill>
      </p:bgPr>
    </p:bg>
    <p:spTree>
      <p:nvGrpSpPr>
        <p:cNvPr hidden="false" id="26" name="GroupShape 2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7" name="Shape 27"/>
          <p:cNvSpPr txBox="true"/>
          <p:nvPr isPhoto="false"/>
        </p:nvSpPr>
        <p:spPr>
          <a:xfrm flipH="false" flipV="false" rot="0">
            <a:off x="1321740" y="70554"/>
            <a:ext cx="9489187" cy="1104003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sz="3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Новизна  </a:t>
            </a:r>
            <a:endParaRPr sz="3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3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образовательной практики</a:t>
            </a:r>
            <a:endParaRPr sz="3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endParaRPr sz="4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28" name="Shape 28"/>
          <p:cNvSpPr txBox="true"/>
          <p:nvPr isPhoto="false"/>
        </p:nvSpPr>
        <p:spPr>
          <a:xfrm flipH="false" flipV="false" rot="0">
            <a:off x="369240" y="1352314"/>
            <a:ext cx="6897655" cy="1318743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Новизна подхода в применении индивидуального образовательного маршрута как средства развития творческого потенциала одаренного ребенка через создание проекта на платформе</a:t>
            </a: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Scratch</a:t>
            </a: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.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sz="24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>
              <a:buNone/>
            </a:pPr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 indent="0" marL="0">
              <a:buNone/>
            </a:pPr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29" name="Shape 29"/>
          <p:cNvSpPr txBox="true"/>
          <p:nvPr isPhoto="false"/>
        </p:nvSpPr>
        <p:spPr>
          <a:xfrm flipH="false" flipV="false" rot="0">
            <a:off x="7941468" y="1601390"/>
            <a:ext cx="3336139" cy="2488406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30" name="Shape 30"/>
          <p:cNvSpPr txBox="true"/>
          <p:nvPr isPhoto="false"/>
        </p:nvSpPr>
        <p:spPr>
          <a:xfrm flipH="false" flipV="false" rot="0">
            <a:off x="7624703" y="4245092"/>
            <a:ext cx="3514735" cy="2583656"/>
          </a:xfrm>
          <a:prstGeom prst="rect">
            <a:avLst/>
          </a:prstGeom>
          <a:blipFill>
            <a:blip r:embed="rId2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31" name="Shape 31"/>
          <p:cNvSpPr txBox="true"/>
          <p:nvPr isPhoto="false"/>
        </p:nvSpPr>
        <p:spPr>
          <a:xfrm flipH="false" flipV="false" rot="0">
            <a:off x="122296" y="2833981"/>
            <a:ext cx="7492315" cy="3885259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-создание наставнической пары педагог-обучающийся;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-выступление обучающегося на патриотических (воспитательных) мероприятиях Центра;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-организация и выступление на интерактивной площадке, посвященной празднованию Дня Победы;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-организация и выступление на интерактивной площадке рамках районного фестиваля технического творчества «ВикТех»;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-о</a:t>
            </a: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рганизация и выступление на интерактивной площадке рамках районного конкурса «Слет ЮИД».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chemeClr val="accent2"/>
        </a:solidFill>
      </p:bgPr>
    </p:bg>
    <p:spTree>
      <p:nvGrpSpPr>
        <p:cNvPr hidden="false" id="32" name="GroupShape 3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3" name="Shape 33"/>
          <p:cNvSpPr txBox="true"/>
          <p:nvPr isPhoto="false"/>
        </p:nvSpPr>
        <p:spPr>
          <a:xfrm flipH="false" flipV="false" rot="0">
            <a:off x="1109239" y="433916"/>
            <a:ext cx="10479168" cy="1051277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sz="3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Потенциал образвательной практики</a:t>
            </a:r>
            <a:endParaRPr sz="3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34" name="Shape 34"/>
          <p:cNvSpPr txBox="true"/>
          <p:nvPr isPhoto="false"/>
        </p:nvSpPr>
        <p:spPr>
          <a:xfrm flipH="false" flipV="false" rot="0">
            <a:off x="250814" y="1680398"/>
            <a:ext cx="6716205" cy="5108221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создание наставнической пары педагог-обучающийся;</a:t>
            </a:r>
            <a:endParaRPr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-выступление обучающегося на патриотических (воспитательных) мероприятиях Центра;</a:t>
            </a:r>
            <a:endParaRPr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-организация и выступление на интерактивной площадке, посвященной празднованию Дня Победы;</a:t>
            </a:r>
            <a:endParaRPr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-организация и выступление на интерактивной площадке рамках районного фестиваля технического творчества «ВикТех»;</a:t>
            </a:r>
            <a:endParaRPr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-о</a:t>
            </a:r>
            <a:r>
              <a:rPr sz="18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рганизация и выступление на интерактивной площадке рамках районного конкурса «Слет ЮИД».</a:t>
            </a:r>
            <a:endParaRPr sz="18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35" name="Shape 35"/>
          <p:cNvSpPr txBox="true"/>
          <p:nvPr isPhoto="false"/>
        </p:nvSpPr>
        <p:spPr>
          <a:xfrm flipH="false" flipV="false" rot="0">
            <a:off x="7577667" y="4162777"/>
            <a:ext cx="3872877" cy="2554110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36" name="Shape 36"/>
          <p:cNvSpPr txBox="true"/>
          <p:nvPr isPhoto="false"/>
        </p:nvSpPr>
        <p:spPr>
          <a:xfrm flipH="false" flipV="false" rot="0">
            <a:off x="7589426" y="1646296"/>
            <a:ext cx="3782121" cy="2460037"/>
          </a:xfrm>
          <a:prstGeom prst="rect">
            <a:avLst/>
          </a:prstGeom>
          <a:blipFill>
            <a:blip r:embed="rId2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chemeClr val="accent2"/>
        </a:solidFill>
      </p:bgPr>
    </p:bg>
    <p:spTree>
      <p:nvGrpSpPr>
        <p:cNvPr hidden="false" id="37" name="GroupShape 3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8" name="Shape 38"/>
          <p:cNvSpPr txBox="true"/>
          <p:nvPr isPhoto="false"/>
        </p:nvSpPr>
        <p:spPr>
          <a:xfrm flipH="false" flipV="false" rot="0">
            <a:off x="144980" y="186972"/>
            <a:ext cx="11719136" cy="1292794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sz="3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Результативность образовательной практики</a:t>
            </a:r>
            <a:endParaRPr sz="3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39" name="Shape 39"/>
          <p:cNvSpPr txBox="true"/>
          <p:nvPr isPhoto="false"/>
        </p:nvSpPr>
        <p:spPr>
          <a:xfrm flipH="false" flipV="false" rot="0">
            <a:off x="170238" y="1987314"/>
            <a:ext cx="6422947" cy="4545844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lvl="0"/>
          </a:lstStyle>
          <a:p>
            <a:pPr algn="ctr">
              <a:buNone/>
            </a:pP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buNone/>
            </a:pP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 </a:t>
            </a: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научился разрабатывать, тестировать программы </a:t>
            </a:r>
            <a:r>
              <a:rPr sz="160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Scratch</a:t>
            </a: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, д</a:t>
            </a: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емонстрировать результаты своей работы на воспитательных мероприятиях Центра, районных конкурсах и слётах;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/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 имеет представление о профессии «программист», владеет навыками планирования проекта; 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/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  умеет самостоятельно работать с дополнительными источниками информации; 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/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 marR="0">
              <a:spcBef>
                <a:spcPts val="0"/>
              </a:spcBef>
              <a:spcAft>
                <a:spcPts val="1000"/>
              </a:spcAft>
              <a:buNone/>
            </a:pP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</a:t>
            </a:r>
            <a:r>
              <a:rPr sz="1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имеет представление об истории нашей Родины, а также о военной истории Викуловского района во время ВОВ.</a:t>
            </a:r>
            <a:endParaRPr sz="16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 marR="0">
              <a:spcBef>
                <a:spcPts val="0"/>
              </a:spcBef>
              <a:spcAft>
                <a:spcPts val="1000"/>
              </a:spcAft>
              <a:buNone/>
            </a:pPr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/>
            <a:endParaRPr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/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l"/>
            <a:endParaRPr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40" name="Shape 40"/>
          <p:cNvSpPr txBox="true"/>
          <p:nvPr isPhoto="false"/>
        </p:nvSpPr>
        <p:spPr>
          <a:xfrm flipH="false" flipV="false" rot="0">
            <a:off x="7957039" y="1516673"/>
            <a:ext cx="3536716" cy="2593730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41" name="Shape 41"/>
          <p:cNvSpPr txBox="true"/>
          <p:nvPr isPhoto="false"/>
        </p:nvSpPr>
        <p:spPr>
          <a:xfrm flipH="false" flipV="false" rot="0">
            <a:off x="7063153" y="4095750"/>
            <a:ext cx="3653946" cy="2725615"/>
          </a:xfrm>
          <a:prstGeom prst="rect">
            <a:avLst/>
          </a:prstGeom>
          <a:blipFill>
            <a:blip r:embed="rId2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chemeClr val="accent2"/>
        </a:solidFill>
      </p:bgPr>
    </p:bg>
    <p:spTree>
      <p:nvGrpSpPr>
        <p:cNvPr hidden="false" id="42" name="GroupShape 4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3" name="Shape 43"/>
          <p:cNvSpPr txBox="true"/>
          <p:nvPr isPhoto="false"/>
        </p:nvSpPr>
        <p:spPr>
          <a:xfrm flipH="false" flipV="false" rot="0">
            <a:off x="131885" y="2000250"/>
            <a:ext cx="5021556" cy="4827787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lvl="0"/>
          </a:lstStyle>
          <a:p>
            <a:pPr algn="ctr" indent="0" marL="0" marR="0">
              <a:spcBef>
                <a:spcPts val="0"/>
              </a:spcBef>
              <a:spcAft>
                <a:spcPts val="1000"/>
              </a:spcAft>
              <a:buNone/>
            </a:pPr>
            <a:r>
              <a:rPr sz="20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-повышение интереса у обучающихся к ДООП;</a:t>
            </a:r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 marR="0">
              <a:spcBef>
                <a:spcPts val="0"/>
              </a:spcBef>
              <a:spcAft>
                <a:spcPts val="1000"/>
              </a:spcAft>
              <a:buNone/>
            </a:pPr>
            <a:r>
              <a:rPr sz="20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-появление социальных партнеров;</a:t>
            </a:r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 marR="0">
              <a:spcBef>
                <a:spcPts val="0"/>
              </a:spcBef>
              <a:spcAft>
                <a:spcPts val="1000"/>
              </a:spcAft>
              <a:buNone/>
            </a:pPr>
            <a:r>
              <a:rPr sz="20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-вовлеченость родителей в образовательный процесс;</a:t>
            </a:r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 marR="0">
              <a:spcBef>
                <a:spcPts val="0"/>
              </a:spcBef>
              <a:spcAft>
                <a:spcPts val="1000"/>
              </a:spcAft>
              <a:buNone/>
            </a:pPr>
            <a:r>
              <a:rPr sz="20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-расширение и углубление тематики изучаемого материала за счет образовательных средст социальных партнеров;</a:t>
            </a:r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 marR="0">
              <a:spcBef>
                <a:spcPts val="0"/>
              </a:spcBef>
              <a:spcAft>
                <a:spcPts val="1000"/>
              </a:spcAft>
              <a:buNone/>
            </a:pPr>
            <a:r>
              <a:rPr sz="20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-успешное участие в конкурсах различного уровня.</a:t>
            </a:r>
            <a:endParaRPr sz="20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  <a:p>
            <a:pPr algn="ctr" indent="0" marL="0" marR="0">
              <a:spcBef>
                <a:spcPts val="0"/>
              </a:spcBef>
              <a:spcAft>
                <a:spcPts val="1000"/>
              </a:spcAft>
              <a:buNone/>
            </a:pPr>
            <a:endParaRPr sz="240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hidden="false" id="44" name="Shape 44"/>
          <p:cNvSpPr txBox="true"/>
          <p:nvPr isPhoto="false"/>
        </p:nvSpPr>
        <p:spPr>
          <a:xfrm flipH="false" flipV="false" rot="0">
            <a:off x="471345" y="153865"/>
            <a:ext cx="11073462" cy="1567959"/>
          </a:xfrm>
          <a:prstGeom prst="rect">
            <a:avLst/>
          </a:prstGeom>
        </p:spPr>
        <p:txBody>
          <a:bodyPr anchor="t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r>
              <a:rPr sz="3600"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Результативность образовательной практики</a:t>
            </a:r>
            <a:endParaRPr sz="36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45" name="Shape 45"/>
          <p:cNvSpPr txBox="true"/>
          <p:nvPr isPhoto="false"/>
        </p:nvSpPr>
        <p:spPr>
          <a:xfrm flipH="false" flipV="false" rot="0">
            <a:off x="5275384" y="1839056"/>
            <a:ext cx="2552212" cy="3575539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46" name="Shape 46"/>
          <p:cNvSpPr txBox="true"/>
          <p:nvPr isPhoto="false"/>
        </p:nvSpPr>
        <p:spPr>
          <a:xfrm flipH="false" flipV="false" rot="0">
            <a:off x="6989884" y="3509595"/>
            <a:ext cx="2478941" cy="3458306"/>
          </a:xfrm>
          <a:prstGeom prst="rect">
            <a:avLst/>
          </a:prstGeom>
          <a:blipFill>
            <a:blip r:embed="rId2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47" name="Shape 47"/>
          <p:cNvSpPr txBox="true"/>
          <p:nvPr isPhoto="false"/>
        </p:nvSpPr>
        <p:spPr>
          <a:xfrm flipH="false" flipV="false" rot="0">
            <a:off x="8440616" y="1633904"/>
            <a:ext cx="2468985" cy="3238500"/>
          </a:xfrm>
          <a:prstGeom prst="rect">
            <a:avLst/>
          </a:prstGeom>
          <a:blipFill>
            <a:blip r:embed="rId3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48" name="Shape 48"/>
          <p:cNvSpPr txBox="true"/>
          <p:nvPr isPhoto="false"/>
        </p:nvSpPr>
        <p:spPr>
          <a:xfrm flipH="false" flipV="false" rot="0">
            <a:off x="9949962" y="3758711"/>
            <a:ext cx="2315306" cy="3150576"/>
          </a:xfrm>
          <a:prstGeom prst="rect">
            <a:avLst/>
          </a:prstGeom>
          <a:blipFill>
            <a:blip r:embed="rId4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bg>
      <p:bgPr>
        <a:solidFill>
          <a:schemeClr val="accent2"/>
        </a:solidFill>
      </p:bgPr>
    </p:bg>
    <p:spTree>
      <p:nvGrpSpPr>
        <p:cNvPr hidden="false" id="49" name="GroupShape 4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0" name="Shape 50"/>
          <p:cNvSpPr txBox="true"/>
          <p:nvPr isPhoto="false"/>
        </p:nvSpPr>
        <p:spPr>
          <a:xfrm flipH="false" flipV="false" rot="0">
            <a:off x="424962" y="139211"/>
            <a:ext cx="2703448" cy="3516923"/>
          </a:xfrm>
          <a:prstGeom prst="rect">
            <a:avLst/>
          </a:prstGeom>
          <a:blipFill>
            <a:blip r:embed="rId1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51" name="Shape 51"/>
          <p:cNvSpPr txBox="true"/>
          <p:nvPr isPhoto="false"/>
        </p:nvSpPr>
        <p:spPr>
          <a:xfrm flipH="false" flipV="false" rot="0">
            <a:off x="2051538" y="3421673"/>
            <a:ext cx="2520462" cy="3399692"/>
          </a:xfrm>
          <a:prstGeom prst="rect">
            <a:avLst/>
          </a:prstGeom>
          <a:blipFill>
            <a:blip r:embed="rId2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52" name="Shape 52"/>
          <p:cNvSpPr txBox="true"/>
          <p:nvPr isPhoto="false"/>
        </p:nvSpPr>
        <p:spPr>
          <a:xfrm flipH="false" flipV="false" rot="0">
            <a:off x="4777154" y="3480288"/>
            <a:ext cx="2507023" cy="3590192"/>
          </a:xfrm>
          <a:prstGeom prst="rect">
            <a:avLst/>
          </a:prstGeom>
          <a:blipFill>
            <a:blip r:embed="rId3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53" name="Shape 53"/>
          <p:cNvSpPr txBox="true"/>
          <p:nvPr isPhoto="false"/>
        </p:nvSpPr>
        <p:spPr>
          <a:xfrm flipH="false" flipV="false" rot="0">
            <a:off x="7532076" y="3465633"/>
            <a:ext cx="2630178" cy="3458308"/>
          </a:xfrm>
          <a:prstGeom prst="rect">
            <a:avLst/>
          </a:prstGeom>
          <a:blipFill>
            <a:blip r:embed="rId4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54" name="Shape 54"/>
          <p:cNvSpPr txBox="true"/>
          <p:nvPr isPhoto="false"/>
        </p:nvSpPr>
        <p:spPr>
          <a:xfrm flipH="false" flipV="false" rot="0">
            <a:off x="9715500" y="168519"/>
            <a:ext cx="2272562" cy="3267808"/>
          </a:xfrm>
          <a:prstGeom prst="rect">
            <a:avLst/>
          </a:prstGeom>
          <a:blipFill>
            <a:blip r:embed="rId5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55" name="Shape 55"/>
          <p:cNvSpPr txBox="true"/>
          <p:nvPr isPhoto="false"/>
        </p:nvSpPr>
        <p:spPr>
          <a:xfrm flipH="false" flipV="false" rot="0">
            <a:off x="6770076" y="65942"/>
            <a:ext cx="2586215" cy="3370385"/>
          </a:xfrm>
          <a:prstGeom prst="rect">
            <a:avLst/>
          </a:prstGeom>
          <a:blipFill>
            <a:blip r:embed="rId6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56" name="Shape 56"/>
          <p:cNvSpPr txBox="true"/>
          <p:nvPr isPhoto="false"/>
        </p:nvSpPr>
        <p:spPr>
          <a:xfrm flipH="false" flipV="false" rot="0">
            <a:off x="3780692" y="212481"/>
            <a:ext cx="2476500" cy="3326423"/>
          </a:xfrm>
          <a:prstGeom prst="rect">
            <a:avLst/>
          </a:prstGeom>
          <a:blipFill>
            <a:blip r:embed="rId7"/>
            <a:stretch/>
          </a:blipFill>
        </p:spPr>
        <p:txBody>
          <a:bodyPr anchor="ctr" anchorCtr="true" bIns="46800" lIns="90000" rIns="90000" tIns="46800" vert="horz" wrap="square">
            <a:noAutofit/>
          </a:bodyPr>
          <a:lstStyle>
            <a:defPPr/>
            <a:lvl1pPr indent="0" lvl="0" marL="0"/>
            <a:lvl2pPr indent="0" lvl="1" marL="457200"/>
            <a:lvl3pPr indent="0" lvl="2" marL="914400"/>
            <a:lvl4pPr indent="0" lvl="3" marL="1371600"/>
            <a:lvl5pPr indent="0" lvl="4" marL="1828800"/>
            <a:lvl6pPr indent="0" lvl="5" marL="2286000"/>
            <a:lvl7pPr indent="0" lvl="6" marL="2743200"/>
            <a:lvl8pPr indent="0" lvl="7" marL="3200400"/>
            <a:lvl9pPr indent="0" lvl="8" marL="3657600"/>
          </a:lstStyle>
          <a:p>
            <a:pPr algn="ctr">
              <a:buNone/>
            </a:pPr>
            <a:endParaRPr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theme/theme1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</a:theme>
</file>

<file path=docProps/app.xml><?xml version="1.0" encoding="utf-8"?>
<Properties xmlns="http://schemas.openxmlformats.org/officeDocument/2006/extended-properties">
  <Template>Normal.dotm</Template>
  <TotalTime>0</TotalTime>
  <DocSecurity>0</DocSecurity>
  <ScaleCrop>false</ScaleCrop>
  <Application>MyOffice-CoreFramework-Windows/34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2025-02-11T09:44:30Z</dcterms:modified>
</cp:coreProperties>
</file>