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3" r:id="rId7"/>
    <p:sldId id="265" r:id="rId8"/>
    <p:sldId id="262" r:id="rId9"/>
    <p:sldId id="264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914" y="-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shhitovai@mail.ru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500266" y="1928790"/>
            <a:ext cx="11344438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Методическая разработка</a:t>
            </a:r>
          </a:p>
          <a:p>
            <a:pPr algn="ctr"/>
            <a:r>
              <a:rPr lang="en-US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Обрядовые куклы</a:t>
            </a:r>
          </a:p>
          <a:p>
            <a:pPr algn="ctr"/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обереги родного края: семейный</a:t>
            </a:r>
          </a:p>
          <a:p>
            <a:pPr algn="ctr"/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мастер-класс</a:t>
            </a:r>
            <a:r>
              <a:rPr lang="en-US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en-US" sz="6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918032" y="7643830"/>
            <a:ext cx="736996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b="1" spc="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Автор</a:t>
            </a:r>
            <a:r>
              <a:rPr lang="ru-RU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методической разработки</a:t>
            </a:r>
            <a:r>
              <a:rPr lang="en-US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b="1" spc="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800"/>
              </a:lnSpc>
            </a:pPr>
            <a:r>
              <a:rPr lang="en-US" sz="2000" b="1" spc="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Щитова</a:t>
            </a:r>
            <a:r>
              <a:rPr lang="en-US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Ирина</a:t>
            </a:r>
            <a:r>
              <a:rPr lang="en-US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Николаевна</a:t>
            </a:r>
            <a:r>
              <a:rPr lang="ru-RU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en-US" sz="2000" b="1" spc="5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800"/>
              </a:lnSpc>
            </a:pPr>
            <a:r>
              <a:rPr lang="ru-RU" sz="2000" b="1" spc="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US" sz="2000" b="1" spc="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едагог</a:t>
            </a:r>
            <a:r>
              <a:rPr lang="en-US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5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дополнительного</a:t>
            </a:r>
            <a:r>
              <a:rPr lang="en-US" sz="2000" b="1" spc="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5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r>
              <a:rPr lang="en-US" sz="2000" b="1" spc="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spc="5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800"/>
              </a:lnSpc>
            </a:pPr>
            <a:r>
              <a:rPr lang="ru-RU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МАУ ДО «ВЦТ» </a:t>
            </a:r>
            <a:r>
              <a:rPr lang="ru-RU" sz="2000" b="1" spc="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Викуловского</a:t>
            </a:r>
            <a:r>
              <a:rPr lang="ru-RU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муниципального района</a:t>
            </a:r>
          </a:p>
          <a:p>
            <a:pPr algn="just">
              <a:lnSpc>
                <a:spcPts val="2800"/>
              </a:lnSpc>
            </a:pPr>
            <a:r>
              <a:rPr lang="ru-RU" sz="2000" b="1" spc="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Тюменской области</a:t>
            </a:r>
            <a:endParaRPr lang="en-US" sz="2000" b="1" spc="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48456" y="-617140"/>
            <a:ext cx="5760640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/>
          <p:nvPr/>
        </p:nvPicPr>
        <p:blipFill>
          <a:blip r:embed="rId3"/>
          <a:srcRect l="11329" t="4048" r="23594"/>
          <a:stretch>
            <a:fillRect/>
          </a:stretch>
        </p:blipFill>
        <p:spPr bwMode="auto">
          <a:xfrm>
            <a:off x="-865112" y="5143500"/>
            <a:ext cx="6336704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428696" y="1714476"/>
            <a:ext cx="15559202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21" lvl="1" indent="-302261" algn="ctr">
              <a:lnSpc>
                <a:spcPts val="3920"/>
              </a:lnSpc>
            </a:pPr>
            <a:endParaRPr lang="ru-RU" sz="6000" dirty="0" smtClean="0"/>
          </a:p>
          <a:p>
            <a:pPr marL="604521" lvl="1" indent="-302261">
              <a:lnSpc>
                <a:spcPts val="3920"/>
              </a:lnSpc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системно-деятельностный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подход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обучающиеся приобретают навыки и умения в процессе активной самостоятельной познавательной деятельности, направленной на открытие нового для него знания, а не пассивного восприятия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);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604521" lvl="1" indent="-302261">
              <a:lnSpc>
                <a:spcPts val="3920"/>
              </a:lnSpc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личностно-ориентированный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подход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(способ организации обучения, в процессе которого учитываются возможности и способности обучаемых, и создаются необходимые условия для развития их индивидуальных способностей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);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604521" lvl="1" indent="-302261">
              <a:lnSpc>
                <a:spcPts val="3920"/>
              </a:lnSpc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-коммуникативный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подход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(содействие процессу речевого общения между всеми участниками мастер-класса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);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604521" lvl="1" indent="-302261">
              <a:lnSpc>
                <a:spcPts val="3920"/>
              </a:lnSpc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социокультурный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подход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(педагогический процесс ориентирован на общечеловеческие культурные ценн</a:t>
            </a:r>
            <a:r>
              <a:rPr lang="ru-RU" sz="3600" dirty="0" smtClean="0"/>
              <a:t>ости, мировую и национальную духовную культуру</a:t>
            </a:r>
            <a:r>
              <a:rPr lang="ru-RU" sz="3600" dirty="0" smtClean="0"/>
              <a:t>)</a:t>
            </a:r>
            <a:endParaRPr lang="ru-RU" sz="3600" b="1" dirty="0" smtClean="0"/>
          </a:p>
          <a:p>
            <a:pPr marL="604521" lvl="1" indent="-302261">
              <a:lnSpc>
                <a:spcPts val="3920"/>
              </a:lnSpc>
            </a:pPr>
            <a:endParaRPr lang="ru-RU" sz="4400" b="1" dirty="0" smtClean="0"/>
          </a:p>
          <a:p>
            <a:pPr marL="604521" lvl="1" indent="-302261" algn="ctr">
              <a:lnSpc>
                <a:spcPts val="3920"/>
              </a:lnSpc>
            </a:pPr>
            <a:r>
              <a:rPr lang="ru-RU" sz="6000" dirty="0" smtClean="0">
                <a:solidFill>
                  <a:srgbClr val="000000"/>
                </a:solidFill>
                <a:latin typeface="Intro"/>
              </a:rPr>
              <a:t> </a:t>
            </a:r>
            <a:endParaRPr lang="ru-RU" sz="4000" dirty="0" smtClean="0">
              <a:solidFill>
                <a:srgbClr val="000000"/>
              </a:solidFill>
              <a:latin typeface="Intr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57390" y="428592"/>
            <a:ext cx="144304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Методики и технологии </a:t>
            </a:r>
            <a:endParaRPr lang="ru-RU" sz="4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образовательной </a:t>
            </a:r>
            <a:r>
              <a:rPr lang="ru-RU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практики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4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14514" y="500030"/>
            <a:ext cx="1272801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Boulder"/>
              </a:rPr>
              <a:t>Методики и </a:t>
            </a:r>
            <a:r>
              <a:rPr lang="ru-RU" sz="4000" b="1" dirty="0" smtClean="0">
                <a:solidFill>
                  <a:srgbClr val="000000"/>
                </a:solidFill>
                <a:latin typeface="Boulder"/>
              </a:rPr>
              <a:t>технологии</a:t>
            </a:r>
          </a:p>
          <a:p>
            <a:pPr algn="ctr">
              <a:spcBef>
                <a:spcPct val="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Boulder"/>
              </a:rPr>
              <a:t> </a:t>
            </a:r>
            <a:r>
              <a:rPr lang="ru-RU" sz="4000" b="1" dirty="0" smtClean="0">
                <a:solidFill>
                  <a:srgbClr val="000000"/>
                </a:solidFill>
                <a:latin typeface="Boulder"/>
              </a:rPr>
              <a:t>образовательной практики</a:t>
            </a:r>
            <a:endParaRPr sz="4000"/>
          </a:p>
        </p:txBody>
      </p:sp>
      <p:sp>
        <p:nvSpPr>
          <p:cNvPr id="9" name="TextBox 9"/>
          <p:cNvSpPr txBox="1"/>
          <p:nvPr/>
        </p:nvSpPr>
        <p:spPr>
          <a:xfrm>
            <a:off x="642878" y="571469"/>
            <a:ext cx="16859368" cy="205575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ru-RU" sz="5400" b="1" dirty="0" smtClean="0">
              <a:solidFill>
                <a:srgbClr val="000000"/>
              </a:solidFill>
              <a:latin typeface="Boulder Bold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000" b="1" dirty="0">
              <a:solidFill>
                <a:srgbClr val="000000"/>
              </a:solidFill>
              <a:latin typeface="Boulder 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878" y="1785914"/>
            <a:ext cx="16287864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>
                <a:latin typeface="Arial" pitchFamily="34" charset="0"/>
                <a:cs typeface="Arial" pitchFamily="34" charset="0"/>
              </a:rPr>
              <a:t>Важным элементом мастер-класса является проблемная ситуация (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метод индукции)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- начало, мотивирующее творческую деятельность каждого.  Проблемная ситуация  требует открытия  новых знаний о предмете, способе или условиях выполнения действий. Вопрос должен быть в круге  интересов обучающегося; нужно представить это неизвестное, показать необходимость работы с ним. Вначале мастер-класса ребятам нужно было провести аналогию между информацией, содержащейся в тематическом видео и присутствующими гостями в национальных костюмах, высказать свои предположения, сформулировать цель и задачи занятия. При проведении мастер-класса  применяются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технологии: демонстрация подготовленного педагогом видеосюжета при изложении нового материала. Использование этой технологии активизирует познавательную деятельность обучающихся. Применение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мультимедийных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технологий позволяет педагогу намного эффективнее управлять демонстрацией визуального материала.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500266" y="4000492"/>
            <a:ext cx="876179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endParaRPr/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Intr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42944" y="471201"/>
            <a:ext cx="16287864" cy="24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Новизна и потенциал</a:t>
            </a:r>
          </a:p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образовательной практики</a:t>
            </a:r>
            <a:r>
              <a:rPr lang="en-US" sz="6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6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55" y="3214674"/>
            <a:ext cx="10715699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Мастер-класс проникнут идеей содружества педагога, ребенка и родителя.</a:t>
            </a:r>
          </a:p>
          <a:p>
            <a:r>
              <a:rPr lang="ru-RU" sz="4800" b="1" dirty="0" smtClean="0">
                <a:latin typeface="Arial" pitchFamily="34" charset="0"/>
                <a:cs typeface="Arial" pitchFamily="34" charset="0"/>
              </a:rPr>
              <a:t> В представленной практике родители выступают в роли </a:t>
            </a:r>
            <a:r>
              <a:rPr lang="ru-RU" sz="4800" b="1" dirty="0" err="1" smtClean="0">
                <a:latin typeface="Arial" pitchFamily="34" charset="0"/>
                <a:cs typeface="Arial" pitchFamily="34" charset="0"/>
              </a:rPr>
              <a:t>соорганизаторов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 мастер-класса, что  вызывает интерес</a:t>
            </a:r>
          </a:p>
          <a:p>
            <a:r>
              <a:rPr lang="ru-RU" sz="4800" b="1" dirty="0" smtClean="0">
                <a:latin typeface="Arial" pitchFamily="34" charset="0"/>
                <a:cs typeface="Arial" pitchFamily="34" charset="0"/>
              </a:rPr>
              <a:t> у обучающихся, способствует их творческой активности. </a:t>
            </a:r>
          </a:p>
          <a:p>
            <a:endParaRPr lang="ru-RU" sz="4800" dirty="0"/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 l="10792" t="8810" r="10479"/>
          <a:stretch>
            <a:fillRect/>
          </a:stretch>
        </p:blipFill>
        <p:spPr bwMode="auto">
          <a:xfrm>
            <a:off x="11430016" y="3643302"/>
            <a:ext cx="6386732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0068" y="571468"/>
            <a:ext cx="10930014" cy="2374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ru-RU" sz="6000" b="1" dirty="0" smtClean="0">
                <a:solidFill>
                  <a:srgbClr val="000000"/>
                </a:solidFill>
                <a:latin typeface="Boulder"/>
              </a:rPr>
              <a:t>Результативность</a:t>
            </a:r>
          </a:p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ru-RU" sz="6000" b="1" dirty="0" smtClean="0">
                <a:solidFill>
                  <a:srgbClr val="000000"/>
                </a:solidFill>
                <a:latin typeface="Boulder"/>
              </a:rPr>
              <a:t> образовательной практики</a:t>
            </a:r>
            <a:endParaRPr lang="en-US" sz="6000" b="1" dirty="0">
              <a:solidFill>
                <a:srgbClr val="000000"/>
              </a:solidFill>
              <a:latin typeface="Boulder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71440" y="3571864"/>
            <a:ext cx="16645054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обучающиеся узнали: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различные виды обрядовых кукол, оберегов, их названия, события, к которым они   предназначены;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историю создания обрядовых кукол, оберегов в рамках программы;</a:t>
            </a:r>
            <a:r>
              <a:rPr lang="ru-RU" sz="3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технологию создания  оберегов из различных материалов (из ткани, нитей натуральных волокон, фетра, тесьмы, бусин и др.).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повысились личностные и межличностные компетенции: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освоение способов решения проблем творческого и поискового характера;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- применение усвоенных знаний и способов деятельности для решения новых познавательных задач.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694" r="6557"/>
          <a:stretch>
            <a:fillRect/>
          </a:stretch>
        </p:blipFill>
        <p:spPr bwMode="auto">
          <a:xfrm>
            <a:off x="12644462" y="285716"/>
            <a:ext cx="5284514" cy="365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571572" y="302621"/>
            <a:ext cx="1493054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0000"/>
                </a:solidFill>
                <a:latin typeface="Boulder"/>
              </a:rPr>
              <a:t>Воспитательная результативность образовательной практики</a:t>
            </a:r>
            <a:endParaRPr lang="en-US" sz="6000" b="1" dirty="0">
              <a:solidFill>
                <a:srgbClr val="000000"/>
              </a:solidFill>
              <a:latin typeface="Boulder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192" y="2714608"/>
            <a:ext cx="113586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 </a:t>
            </a: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-повышение интереса к истории своей Родины и родного края, развитие сознательного и уважительного отношения к прошлому, культуре и традициям народов, проживающих в </a:t>
            </a:r>
            <a:r>
              <a:rPr lang="ru-RU" sz="4400" b="1" dirty="0" err="1" smtClean="0">
                <a:latin typeface="Arial" pitchFamily="34" charset="0"/>
                <a:cs typeface="Arial" pitchFamily="34" charset="0"/>
              </a:rPr>
              <a:t>Викуловском</a:t>
            </a: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 муниципальном районе;</a:t>
            </a:r>
          </a:p>
          <a:p>
            <a:r>
              <a:rPr lang="ru-RU" sz="4400" b="1" dirty="0" smtClean="0">
                <a:latin typeface="Arial" pitchFamily="34" charset="0"/>
                <a:cs typeface="Arial" pitchFamily="34" charset="0"/>
              </a:rPr>
              <a:t> - воспитание толерантного отношения к людям разных национальностей</a:t>
            </a:r>
          </a:p>
          <a:p>
            <a:endParaRPr lang="ru-RU" sz="44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8646" r="8010" b="5200"/>
          <a:stretch>
            <a:fillRect/>
          </a:stretch>
        </p:blipFill>
        <p:spPr bwMode="auto">
          <a:xfrm>
            <a:off x="12384360" y="3024436"/>
            <a:ext cx="568084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85952" y="2500294"/>
            <a:ext cx="1425758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13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013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6" name="TextBox 6"/>
          <p:cNvSpPr txBox="1"/>
          <p:nvPr/>
        </p:nvSpPr>
        <p:spPr>
          <a:xfrm>
            <a:off x="357126" y="285716"/>
            <a:ext cx="17645186" cy="667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4400" b="1" dirty="0" smtClean="0">
                <a:solidFill>
                  <a:srgbClr val="000000"/>
                </a:solidFill>
                <a:latin typeface="Boulder"/>
              </a:rPr>
              <a:t>Образовательные достижения обучающихся </a:t>
            </a:r>
            <a:r>
              <a:rPr lang="ru-RU" sz="2800" b="1" dirty="0" smtClean="0">
                <a:solidFill>
                  <a:srgbClr val="000000"/>
                </a:solidFill>
                <a:latin typeface="Boulder"/>
              </a:rPr>
              <a:t>(участие в конкурсах)</a:t>
            </a:r>
            <a:endParaRPr lang="en-US" sz="2800" b="1" dirty="0">
              <a:solidFill>
                <a:srgbClr val="000000"/>
              </a:solidFill>
              <a:latin typeface="Boulder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42878" y="1207591"/>
            <a:ext cx="17002180" cy="907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01.12.2023 г.  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IX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Зональная</a:t>
            </a: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выставка – конкурс детского художественного творчества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«Отражение души», г. Ишим. Тема выставки: «Симфония красок родной земли»,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Диплом Победителя -2 чел.;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02.11.2023 г. Всероссийский детский творческий конкурс «Народные приметы». Образовательный Центр «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It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Перемена»,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место;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7.06.04.2024  г. Всероссийский конкурс «Масленица», Центр развития для детей и взрослых «ЧУДОТВОРЧЕСТВО», г. Оренбург,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место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-10 чел.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23.03.2024 г. Областной открытый фестиваль народного творчества имени С.И. Мамонтова, Тема: Год семьи. г. Ялуторовск.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Диплом Лауреата 3 степени – 1 чел., Диплом 2 степени-1 чел., Диплом 3 степени-2 чел.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Октябрь 2023 год. Международный фестиваль конкурс искусств «Симфония творчества», г. Санкт –Петербург.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Диплом Лауреата 1 степени-3 чел., Лауреат 2 степени-5 чел.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19.04.2023 г.Зональный конкурс детского творчества «Вдохновение -2023»,тема</a:t>
            </a: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Красота русского языка» г. Ишим, Диплом 1 степени -4 чел.,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Диплом 3 степени -2 чел.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2023 г. Х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Международный конкурс декоративно-прикладного и монументального искусства «Мастерская», тема «Сохраняя родные традиции», г. Благовещенск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Диплом 2 степени-1 чел., Диплом 3 степени -1 чел, Диплом Участника -2 чел.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Зональный фестиваль детского творчества «Достояние года», г. Ишим 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Диплом 1 степени -2 чел., диплом 3 степени-2 чел., участники -5 чел.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2022 г.  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Зональная выставка – конкурс детского художественного творчества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«Отражение души», г. Ишим. Тема выставки: «Культура и традиции народов </a:t>
            </a:r>
            <a:r>
              <a:rPr kumimoji="0" lang="ru-RU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Россиии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»,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Диплом Лауреата-5 чел.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23642" y="2623220"/>
            <a:ext cx="1425758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13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013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6" name="TextBox 6"/>
          <p:cNvSpPr txBox="1"/>
          <p:nvPr/>
        </p:nvSpPr>
        <p:spPr>
          <a:xfrm>
            <a:off x="3000332" y="285716"/>
            <a:ext cx="1107288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4400" b="1" dirty="0" smtClean="0">
                <a:solidFill>
                  <a:srgbClr val="000000"/>
                </a:solidFill>
                <a:latin typeface="Boulder"/>
              </a:rPr>
              <a:t>Образовательные</a:t>
            </a:r>
          </a:p>
          <a:p>
            <a:pPr algn="ctr">
              <a:lnSpc>
                <a:spcPts val="5599"/>
              </a:lnSpc>
            </a:pPr>
            <a:r>
              <a:rPr lang="ru-RU" sz="4400" b="1" dirty="0" smtClean="0">
                <a:solidFill>
                  <a:srgbClr val="000000"/>
                </a:solidFill>
                <a:latin typeface="Boulder"/>
              </a:rPr>
              <a:t> достижения обучающихся</a:t>
            </a:r>
            <a:endParaRPr lang="en-US" sz="4400" b="1" dirty="0">
              <a:solidFill>
                <a:srgbClr val="000000"/>
              </a:solidFill>
              <a:latin typeface="Boulder"/>
            </a:endParaRPr>
          </a:p>
        </p:txBody>
      </p:sp>
      <p:pic>
        <p:nvPicPr>
          <p:cNvPr id="2050" name="Picture 2" descr="C:\Users\ддт\Desktop\Достижения детей Щитова И.Н\1. Григоренко Кс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9765">
            <a:off x="4285539" y="2118835"/>
            <a:ext cx="2779604" cy="3929090"/>
          </a:xfrm>
          <a:prstGeom prst="rect">
            <a:avLst/>
          </a:prstGeom>
          <a:noFill/>
        </p:spPr>
      </p:pic>
      <p:pic>
        <p:nvPicPr>
          <p:cNvPr id="2052" name="Picture 4" descr="C:\Users\ддт\AppData\Local\Packages\Microsoft.Windows.Photos_8wekyb3d8bbwe\TempState\ShareServiceTempFolder\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07789">
            <a:off x="304735" y="6268413"/>
            <a:ext cx="2293449" cy="3279063"/>
          </a:xfrm>
          <a:prstGeom prst="rect">
            <a:avLst/>
          </a:prstGeom>
          <a:noFill/>
        </p:spPr>
      </p:pic>
      <p:pic>
        <p:nvPicPr>
          <p:cNvPr id="2058" name="Picture 10" descr="C:\Users\ддт\AppData\Local\Packages\Microsoft.Windows.Photos_8wekyb3d8bbwe\TempState\ShareServiceTempFolder\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390" y="6072194"/>
            <a:ext cx="2335816" cy="3350715"/>
          </a:xfrm>
          <a:prstGeom prst="rect">
            <a:avLst/>
          </a:prstGeom>
          <a:noFill/>
        </p:spPr>
      </p:pic>
      <p:pic>
        <p:nvPicPr>
          <p:cNvPr id="2060" name="Picture 12" descr="C:\Users\ддт\AppData\Local\Packages\Microsoft.Windows.Photos_8wekyb3d8bbwe\TempState\ShareServiceTempFolder\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97917">
            <a:off x="4416679" y="6293317"/>
            <a:ext cx="2303359" cy="3266239"/>
          </a:xfrm>
          <a:prstGeom prst="rect">
            <a:avLst/>
          </a:prstGeom>
          <a:noFill/>
        </p:spPr>
      </p:pic>
      <p:pic>
        <p:nvPicPr>
          <p:cNvPr id="2062" name="Picture 14" descr="C:\Users\ддт\Desktop\Достижения детей Щитова И.Н\6cCj6xr7I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60" y="5929318"/>
            <a:ext cx="2643206" cy="3638830"/>
          </a:xfrm>
          <a:prstGeom prst="rect">
            <a:avLst/>
          </a:prstGeom>
          <a:noFill/>
        </p:spPr>
      </p:pic>
      <p:pic>
        <p:nvPicPr>
          <p:cNvPr id="2063" name="Picture 15" descr="C:\Users\ддт\Desktop\Достижения детей Щитова И.Н\Павина Валер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9223">
            <a:off x="13575024" y="1932986"/>
            <a:ext cx="4127494" cy="2857496"/>
          </a:xfrm>
          <a:prstGeom prst="rect">
            <a:avLst/>
          </a:prstGeom>
          <a:noFill/>
        </p:spPr>
      </p:pic>
      <p:pic>
        <p:nvPicPr>
          <p:cNvPr id="2065" name="Picture 17" descr="C:\Users\ддт\AppData\Local\Packages\Microsoft.Windows.Photos_8wekyb3d8bbwe\TempState\ShareServiceTempFolder\казанцева серафима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8248" y="5357814"/>
            <a:ext cx="2571768" cy="3611211"/>
          </a:xfrm>
          <a:prstGeom prst="rect">
            <a:avLst/>
          </a:prstGeom>
          <a:noFill/>
        </p:spPr>
      </p:pic>
      <p:pic>
        <p:nvPicPr>
          <p:cNvPr id="2067" name="Picture 19" descr="C:\Users\ддт\Desktop\Достижения детей Щитова И.Н\Терентьева Алис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84680">
            <a:off x="7507637" y="2007411"/>
            <a:ext cx="3839909" cy="2714644"/>
          </a:xfrm>
          <a:prstGeom prst="rect">
            <a:avLst/>
          </a:prstGeom>
          <a:noFill/>
        </p:spPr>
      </p:pic>
      <p:pic>
        <p:nvPicPr>
          <p:cNvPr id="2069" name="Picture 21" descr="C:\Users\ддт\AppData\Local\Packages\Microsoft.Windows.Photos_8wekyb3d8bbwe\TempState\ShareServiceTempFolder\Хомякова Софья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930346" y="6786574"/>
            <a:ext cx="3929090" cy="2774505"/>
          </a:xfrm>
          <a:prstGeom prst="rect">
            <a:avLst/>
          </a:prstGeom>
          <a:noFill/>
        </p:spPr>
      </p:pic>
      <p:pic>
        <p:nvPicPr>
          <p:cNvPr id="2073" name="Picture 25" descr="C:\Users\ддт\Desktop\Достижения детей Щитова И.Н\4. Тимошарова Анастасия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329405">
            <a:off x="714243" y="1955488"/>
            <a:ext cx="2643206" cy="3736284"/>
          </a:xfrm>
          <a:prstGeom prst="rect">
            <a:avLst/>
          </a:prstGeom>
          <a:noFill/>
        </p:spPr>
      </p:pic>
      <p:pic>
        <p:nvPicPr>
          <p:cNvPr id="18" name="Picture 8" descr="C:\Users\ддт\Desktop\Достижения детей Щитова И.Н\2. Петрачук Виктория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4514" y="1785914"/>
            <a:ext cx="2714644" cy="3837265"/>
          </a:xfrm>
          <a:prstGeom prst="rect">
            <a:avLst/>
          </a:prstGeom>
          <a:noFill/>
        </p:spPr>
      </p:pic>
      <p:pic>
        <p:nvPicPr>
          <p:cNvPr id="2075" name="Picture 27" descr="C:\Users\ддт\Desktop\Достижения детей Щитова И.Н\Тимошарова Анастас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15636" y="1785914"/>
            <a:ext cx="3738589" cy="2588254"/>
          </a:xfrm>
          <a:prstGeom prst="rect">
            <a:avLst/>
          </a:prstGeom>
          <a:noFill/>
        </p:spPr>
      </p:pic>
      <p:pic>
        <p:nvPicPr>
          <p:cNvPr id="2077" name="Picture 29" descr="C:\Users\ддт\AppData\Local\Packages\Microsoft.Windows.Photos_8wekyb3d8bbwe\TempState\ShareServiceTempFolder\тимошарова даша.jpe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501322" y="4929186"/>
            <a:ext cx="2571768" cy="3655655"/>
          </a:xfrm>
          <a:prstGeom prst="rect">
            <a:avLst/>
          </a:prstGeom>
          <a:noFill/>
        </p:spPr>
      </p:pic>
      <p:pic>
        <p:nvPicPr>
          <p:cNvPr id="2079" name="Picture 31" descr="C:\Users\ддт\AppData\Local\Packages\Microsoft.Windows.Photos_8wekyb3d8bbwe\TempState\ShareServiceTempFolder\позднякова арина.jpe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787338" y="4786310"/>
            <a:ext cx="2651079" cy="3757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857192" y="1857352"/>
            <a:ext cx="16645054" cy="8271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64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264"/>
              </a:lnSpc>
              <a:spcBef>
                <a:spcPct val="0"/>
              </a:spcBef>
            </a:pPr>
            <a:r>
              <a:rPr lang="ru-RU" sz="4800" b="1" dirty="0" err="1" smtClean="0">
                <a:latin typeface="Intro"/>
              </a:rPr>
              <a:t>Щитова</a:t>
            </a:r>
            <a:r>
              <a:rPr lang="ru-RU" sz="4800" b="1" dirty="0" smtClean="0">
                <a:latin typeface="Intro"/>
              </a:rPr>
              <a:t> Ирина Николаевна,</a:t>
            </a:r>
            <a:r>
              <a:rPr lang="en-US" sz="4800" b="1" dirty="0" smtClean="0">
                <a:latin typeface="Intro"/>
              </a:rPr>
              <a:t> </a:t>
            </a:r>
            <a:endParaRPr lang="ru-RU" sz="4800" b="1" dirty="0" smtClean="0">
              <a:latin typeface="Intro"/>
            </a:endParaRPr>
          </a:p>
          <a:p>
            <a:pPr algn="ctr">
              <a:lnSpc>
                <a:spcPts val="4264"/>
              </a:lnSpc>
              <a:spcBef>
                <a:spcPct val="0"/>
              </a:spcBef>
            </a:pPr>
            <a:r>
              <a:rPr lang="ru-RU" sz="3200" b="1" dirty="0" smtClean="0">
                <a:latin typeface="Intro"/>
              </a:rPr>
              <a:t>педагог дополнительного образования </a:t>
            </a:r>
          </a:p>
          <a:p>
            <a:pPr algn="ctr">
              <a:lnSpc>
                <a:spcPts val="4264"/>
              </a:lnSpc>
              <a:spcBef>
                <a:spcPct val="0"/>
              </a:spcBef>
            </a:pPr>
            <a:r>
              <a:rPr lang="ru-RU" sz="3200" b="1" dirty="0" smtClean="0">
                <a:latin typeface="Intro"/>
              </a:rPr>
              <a:t>муниципального автономного учреждения  дополнительного образования</a:t>
            </a:r>
          </a:p>
          <a:p>
            <a:pPr algn="ctr">
              <a:lnSpc>
                <a:spcPts val="4264"/>
              </a:lnSpc>
              <a:spcBef>
                <a:spcPct val="0"/>
              </a:spcBef>
            </a:pPr>
            <a:r>
              <a:rPr lang="ru-RU" sz="3200" b="1" dirty="0" smtClean="0">
                <a:latin typeface="Intro"/>
              </a:rPr>
              <a:t>«</a:t>
            </a:r>
            <a:r>
              <a:rPr lang="ru-RU" sz="3200" b="1" dirty="0" err="1" smtClean="0">
                <a:latin typeface="Intro"/>
              </a:rPr>
              <a:t>Викуловский</a:t>
            </a:r>
            <a:r>
              <a:rPr lang="ru-RU" sz="3200" b="1" dirty="0" smtClean="0">
                <a:latin typeface="Intro"/>
              </a:rPr>
              <a:t> Центр творчества»</a:t>
            </a:r>
          </a:p>
          <a:p>
            <a:pPr algn="ctr">
              <a:lnSpc>
                <a:spcPts val="4264"/>
              </a:lnSpc>
              <a:spcBef>
                <a:spcPct val="0"/>
              </a:spcBef>
            </a:pPr>
            <a:r>
              <a:rPr lang="ru-RU" sz="3200" b="1" dirty="0" err="1" smtClean="0">
                <a:latin typeface="Intro"/>
              </a:rPr>
              <a:t>Викуловского</a:t>
            </a:r>
            <a:r>
              <a:rPr lang="ru-RU" sz="3200" b="1" dirty="0" smtClean="0">
                <a:latin typeface="Intro"/>
              </a:rPr>
              <a:t> муниципального района</a:t>
            </a:r>
          </a:p>
          <a:p>
            <a:pPr algn="ctr">
              <a:lnSpc>
                <a:spcPts val="4264"/>
              </a:lnSpc>
              <a:spcBef>
                <a:spcPct val="0"/>
              </a:spcBef>
            </a:pPr>
            <a:r>
              <a:rPr lang="ru-RU" sz="4800" dirty="0" smtClean="0">
                <a:latin typeface="Intro"/>
              </a:rPr>
              <a:t> </a:t>
            </a:r>
            <a:endParaRPr lang="en-US" sz="4800" dirty="0">
              <a:latin typeface="Intro"/>
            </a:endParaRPr>
          </a:p>
          <a:p>
            <a:pPr algn="ctr">
              <a:lnSpc>
                <a:spcPts val="4264"/>
              </a:lnSpc>
              <a:spcBef>
                <a:spcPct val="0"/>
              </a:spcBef>
            </a:pPr>
            <a:r>
              <a:rPr lang="ru-RU" sz="4800" b="1" dirty="0" smtClean="0">
                <a:latin typeface="Intro"/>
              </a:rPr>
              <a:t>Контактная информация</a:t>
            </a:r>
            <a:endParaRPr lang="ru-RU" sz="3045" b="1" dirty="0">
              <a:latin typeface="Intro"/>
            </a:endParaRPr>
          </a:p>
          <a:p>
            <a:pPr>
              <a:lnSpc>
                <a:spcPts val="4264"/>
              </a:lnSpc>
              <a:spcBef>
                <a:spcPct val="0"/>
              </a:spcBef>
            </a:pPr>
            <a:endParaRPr lang="ru-RU" sz="3045" b="1" dirty="0" smtClean="0">
              <a:latin typeface="Intro"/>
            </a:endParaRPr>
          </a:p>
          <a:p>
            <a:pPr>
              <a:lnSpc>
                <a:spcPts val="4264"/>
              </a:lnSpc>
              <a:spcBef>
                <a:spcPct val="0"/>
              </a:spcBef>
            </a:pPr>
            <a:r>
              <a:rPr lang="ru-RU" sz="4800" b="1" dirty="0" smtClean="0">
                <a:latin typeface="Intro"/>
              </a:rPr>
              <a:t>Телефон:</a:t>
            </a:r>
            <a:r>
              <a:rPr lang="ru-RU" sz="4800" dirty="0" smtClean="0"/>
              <a:t> </a:t>
            </a:r>
            <a:r>
              <a:rPr lang="ru-RU" sz="4800" b="1" dirty="0" smtClean="0"/>
              <a:t>89088760725</a:t>
            </a:r>
          </a:p>
          <a:p>
            <a:pPr>
              <a:lnSpc>
                <a:spcPts val="4264"/>
              </a:lnSpc>
              <a:spcBef>
                <a:spcPct val="0"/>
              </a:spcBef>
            </a:pPr>
            <a:endParaRPr lang="en-US" sz="4800" b="1" dirty="0" smtClean="0">
              <a:latin typeface="Intro"/>
            </a:endParaRPr>
          </a:p>
          <a:p>
            <a:pPr>
              <a:lnSpc>
                <a:spcPts val="4264"/>
              </a:lnSpc>
              <a:spcBef>
                <a:spcPct val="0"/>
              </a:spcBef>
            </a:pPr>
            <a:r>
              <a:rPr lang="en-US" sz="4800" b="1" dirty="0" smtClean="0">
                <a:latin typeface="Intro"/>
              </a:rPr>
              <a:t>E-mail</a:t>
            </a:r>
            <a:r>
              <a:rPr lang="ru-RU" sz="4800" b="1" dirty="0" smtClean="0">
                <a:latin typeface="Intro"/>
              </a:rPr>
              <a:t>:</a:t>
            </a:r>
            <a:r>
              <a:rPr lang="ru-RU" sz="4800" u="sng" dirty="0" smtClean="0">
                <a:hlinkClick r:id="rId2"/>
              </a:rPr>
              <a:t> </a:t>
            </a:r>
            <a:r>
              <a:rPr lang="ru-RU" sz="4800" b="1" u="sng" dirty="0" err="1" smtClean="0">
                <a:hlinkClick r:id="rId2"/>
              </a:rPr>
              <a:t>shhitovai@mail.ru</a:t>
            </a:r>
            <a:endParaRPr lang="ru-RU" sz="4800" b="1" dirty="0" smtClean="0"/>
          </a:p>
          <a:p>
            <a:pPr>
              <a:lnSpc>
                <a:spcPts val="4264"/>
              </a:lnSpc>
              <a:spcBef>
                <a:spcPct val="0"/>
              </a:spcBef>
            </a:pPr>
            <a:endParaRPr lang="ru-RU" sz="4800" b="1" dirty="0" smtClean="0">
              <a:solidFill>
                <a:srgbClr val="000000"/>
              </a:solidFill>
              <a:latin typeface="Intro"/>
            </a:endParaRPr>
          </a:p>
          <a:p>
            <a:pPr>
              <a:lnSpc>
                <a:spcPts val="4264"/>
              </a:lnSpc>
              <a:spcBef>
                <a:spcPct val="0"/>
              </a:spcBef>
            </a:pPr>
            <a:endParaRPr lang="ru-RU" sz="4800" b="1" dirty="0" smtClean="0">
              <a:solidFill>
                <a:srgbClr val="000000"/>
              </a:solidFill>
              <a:latin typeface="Intro"/>
            </a:endParaRPr>
          </a:p>
          <a:p>
            <a:pPr>
              <a:lnSpc>
                <a:spcPts val="4264"/>
              </a:lnSpc>
              <a:spcBef>
                <a:spcPct val="0"/>
              </a:spcBef>
            </a:pPr>
            <a:endParaRPr sz="4800"/>
          </a:p>
        </p:txBody>
      </p:sp>
      <p:sp>
        <p:nvSpPr>
          <p:cNvPr id="9" name="TextBox 9"/>
          <p:cNvSpPr txBox="1"/>
          <p:nvPr/>
        </p:nvSpPr>
        <p:spPr>
          <a:xfrm>
            <a:off x="1643010" y="785782"/>
            <a:ext cx="1557348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6000" b="1" dirty="0" smtClean="0">
                <a:solidFill>
                  <a:srgbClr val="000000"/>
                </a:solidFill>
                <a:latin typeface="Boulder"/>
              </a:rPr>
              <a:t>Автор образовательной практики</a:t>
            </a:r>
            <a:endParaRPr sz="6000" b="1"/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>
          <a:xfrm>
            <a:off x="13644594" y="4214806"/>
            <a:ext cx="4137775" cy="5632339"/>
            <a:chOff x="0" y="0"/>
            <a:chExt cx="6350000" cy="864362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6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3"/>
              <a:stretch>
                <a:fillRect l="-2128" r="-212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</TotalTime>
  <Words>478</Words>
  <Application>Microsoft Office PowerPoint</Application>
  <PresentationFormat>Произвольный</PresentationFormat>
  <Paragraphs>64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Intro</vt:lpstr>
      <vt:lpstr>Boulder</vt:lpstr>
      <vt:lpstr>Boulder Bold</vt:lpstr>
      <vt:lpstr>Times New Roman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«Обережные куклы народов России», копия</dc:title>
  <cp:lastModifiedBy>ддт</cp:lastModifiedBy>
  <cp:revision>103</cp:revision>
  <dcterms:created xsi:type="dcterms:W3CDTF">2006-08-16T00:00:00Z</dcterms:created>
  <dcterms:modified xsi:type="dcterms:W3CDTF">2024-04-25T09:39:40Z</dcterms:modified>
  <dc:identifier>DAFy_YuK-ic</dc:identifier>
</cp:coreProperties>
</file>