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25"/>
  </p:notesMasterIdLst>
  <p:sldIdLst>
    <p:sldId id="256" r:id="rId2"/>
    <p:sldId id="257" r:id="rId3"/>
    <p:sldId id="260" r:id="rId4"/>
    <p:sldId id="261" r:id="rId5"/>
    <p:sldId id="262" r:id="rId6"/>
    <p:sldId id="263" r:id="rId7"/>
    <p:sldId id="266" r:id="rId8"/>
    <p:sldId id="264" r:id="rId9"/>
    <p:sldId id="265" r:id="rId10"/>
    <p:sldId id="267" r:id="rId11"/>
    <p:sldId id="269" r:id="rId12"/>
    <p:sldId id="270" r:id="rId13"/>
    <p:sldId id="268" r:id="rId14"/>
    <p:sldId id="271" r:id="rId15"/>
    <p:sldId id="272" r:id="rId16"/>
    <p:sldId id="273" r:id="rId17"/>
    <p:sldId id="276" r:id="rId18"/>
    <p:sldId id="274" r:id="rId19"/>
    <p:sldId id="277" r:id="rId20"/>
    <p:sldId id="278" r:id="rId21"/>
    <p:sldId id="279" r:id="rId22"/>
    <p:sldId id="280" r:id="rId23"/>
    <p:sldId id="25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120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1FD33-C7E7-487F-80F2-09197314D19B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B450B-1CDD-4782-922A-2A005122A2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0439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B450B-1CDD-4782-922A-2A005122A27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5826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88000">
              <a:srgbClr val="FFFFFF"/>
            </a:gs>
            <a:gs pos="38012">
              <a:srgbClr val="9AAFB3"/>
            </a:gs>
            <a:gs pos="62000">
              <a:schemeClr val="bg2">
                <a:lumMod val="90000"/>
              </a:schemeClr>
            </a:gs>
            <a:gs pos="79000">
              <a:schemeClr val="tx2">
                <a:lumMod val="40000"/>
                <a:lumOff val="60000"/>
              </a:schemeClr>
            </a:gs>
            <a:gs pos="100000">
              <a:srgbClr val="FFFF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9.xml"/><Relationship Id="rId18" Type="http://schemas.openxmlformats.org/officeDocument/2006/relationships/slide" Target="slide21.xml"/><Relationship Id="rId3" Type="http://schemas.openxmlformats.org/officeDocument/2006/relationships/slide" Target="slide20.xml"/><Relationship Id="rId21" Type="http://schemas.openxmlformats.org/officeDocument/2006/relationships/slide" Target="slide22.xml"/><Relationship Id="rId7" Type="http://schemas.openxmlformats.org/officeDocument/2006/relationships/slide" Target="slide10.xml"/><Relationship Id="rId12" Type="http://schemas.openxmlformats.org/officeDocument/2006/relationships/slide" Target="slide18.xml"/><Relationship Id="rId17" Type="http://schemas.openxmlformats.org/officeDocument/2006/relationships/slide" Target="slide16.xml"/><Relationship Id="rId2" Type="http://schemas.openxmlformats.org/officeDocument/2006/relationships/slide" Target="slide3.xml"/><Relationship Id="rId16" Type="http://schemas.openxmlformats.org/officeDocument/2006/relationships/slide" Target="slide11.xml"/><Relationship Id="rId20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3.xml"/><Relationship Id="rId5" Type="http://schemas.openxmlformats.org/officeDocument/2006/relationships/slide" Target="slide5.xml"/><Relationship Id="rId15" Type="http://schemas.openxmlformats.org/officeDocument/2006/relationships/slide" Target="slide19.xml"/><Relationship Id="rId10" Type="http://schemas.openxmlformats.org/officeDocument/2006/relationships/slide" Target="slide8.xml"/><Relationship Id="rId19" Type="http://schemas.openxmlformats.org/officeDocument/2006/relationships/slide" Target="slide12.xml"/><Relationship Id="rId4" Type="http://schemas.openxmlformats.org/officeDocument/2006/relationships/slide" Target="slide15.xml"/><Relationship Id="rId9" Type="http://schemas.openxmlformats.org/officeDocument/2006/relationships/slide" Target="slide6.xml"/><Relationship Id="rId14" Type="http://schemas.openxmlformats.org/officeDocument/2006/relationships/slide" Target="slide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vseonauke.com/1185186392895130477/skolko-po-vremeni-letet-do-luny/" TargetMode="External"/><Relationship Id="rId13" Type="http://schemas.openxmlformats.org/officeDocument/2006/relationships/hyperlink" Target="http://bloknot.ru/chp/samolet-an-2-poterpel-krushenie-pod-samaroj-pogib-chelovek-423699.html" TargetMode="External"/><Relationship Id="rId18" Type="http://schemas.openxmlformats.org/officeDocument/2006/relationships/hyperlink" Target="https://moiarussia.ru/zhenshhiny-kosmonavty-rossii/" TargetMode="External"/><Relationship Id="rId3" Type="http://schemas.openxmlformats.org/officeDocument/2006/relationships/hyperlink" Target="https://www.baatraining.com/ru/top-10-interesnyh-faktov-ob-aviacii/" TargetMode="External"/><Relationship Id="rId21" Type="http://schemas.openxmlformats.org/officeDocument/2006/relationships/hyperlink" Target="https://avatanplus.com/detail/resource-22801" TargetMode="External"/><Relationship Id="rId7" Type="http://schemas.openxmlformats.org/officeDocument/2006/relationships/hyperlink" Target="https://w-dog.ru/wallpaper/shattl-mks-stanciya-luna-solnce-rassvet/id/232294/?FS=1" TargetMode="External"/><Relationship Id="rId12" Type="http://schemas.openxmlformats.org/officeDocument/2006/relationships/hyperlink" Target="http://ucrazy.ru/other/1399652315-voennoe-proshloe-belogo-shelkovogo-sharfa.html" TargetMode="External"/><Relationship Id="rId17" Type="http://schemas.openxmlformats.org/officeDocument/2006/relationships/hyperlink" Target="http://www.clipartbest.com/bubble-png" TargetMode="External"/><Relationship Id="rId2" Type="http://schemas.openxmlformats.org/officeDocument/2006/relationships/hyperlink" Target="https://dymontiger.livejournal.com/5387505.html" TargetMode="External"/><Relationship Id="rId16" Type="http://schemas.openxmlformats.org/officeDocument/2006/relationships/hyperlink" Target="http://moziru.com/sun-clipart.html" TargetMode="External"/><Relationship Id="rId20" Type="http://schemas.openxmlformats.org/officeDocument/2006/relationships/hyperlink" Target="https://ru.stockfresh.com/stock-vectors/&#1087;&#1083;&#1072;&#1085;&#1077;&#1090;&#1099;/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tories-of-success.ru/antuana-de-sent-ekzyuperi" TargetMode="External"/><Relationship Id="rId11" Type="http://schemas.openxmlformats.org/officeDocument/2006/relationships/hyperlink" Target="https://naked-science.ru/article/sci/skinsuit-novyi-kostyum-dlya-ko" TargetMode="External"/><Relationship Id="rId5" Type="http://schemas.openxmlformats.org/officeDocument/2006/relationships/hyperlink" Target="http://first-ever.ru/samyj-pervyj-samolet.html" TargetMode="External"/><Relationship Id="rId15" Type="http://schemas.openxmlformats.org/officeDocument/2006/relationships/hyperlink" Target="http://www.arms-expo.ru/news/pamyatnye_rubezhi/sergey_korolev_net_pregrad_chelovecheskoy_mysli/?sphrase_id=9752049" TargetMode="External"/><Relationship Id="rId10" Type="http://schemas.openxmlformats.org/officeDocument/2006/relationships/hyperlink" Target="http://kto-chto-gde.ru/zachem-samolet-vyrabatyvaet-toplivo-pered-posadkoj/" TargetMode="External"/><Relationship Id="rId19" Type="http://schemas.openxmlformats.org/officeDocument/2006/relationships/hyperlink" Target="http://www.timeout.ru/msk/artwork/273420" TargetMode="External"/><Relationship Id="rId4" Type="http://schemas.openxmlformats.org/officeDocument/2006/relationships/hyperlink" Target="https://novate.ru/blogs/071213/24778" TargetMode="External"/><Relationship Id="rId9" Type="http://schemas.openxmlformats.org/officeDocument/2006/relationships/hyperlink" Target="http://lfly.ru/konkurs-na-luchshee-nazvanie-korablya-dlya-poleta-na-lunu.html" TargetMode="External"/><Relationship Id="rId14" Type="http://schemas.openxmlformats.org/officeDocument/2006/relationships/hyperlink" Target="http://allday1.com/index.php?newsid=226317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АВИАЦИЯ </a:t>
            </a:r>
            <a:br>
              <a:rPr lang="ru-RU" sz="4000" b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000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КОСМОНАВТИКА</a:t>
            </a:r>
            <a:endParaRPr lang="ru-RU" sz="4000" b="1" dirty="0">
              <a:ln w="1905"/>
              <a:solidFill>
                <a:schemeClr val="accent4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098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60648"/>
            <a:ext cx="4156383" cy="18002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no Pro Display" pitchFamily="18" charset="0"/>
              </a:rPr>
              <a:t>Сколько дней продлился самый  </a:t>
            </a:r>
            <a:r>
              <a:rPr lang="ru-RU" sz="20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no Pro Display" pitchFamily="18" charset="0"/>
              </a:rPr>
              <a:t>долгий космический </a:t>
            </a:r>
            <a:r>
              <a:rPr lang="ru-RU" sz="20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no Pro Display" pitchFamily="18" charset="0"/>
              </a:rPr>
              <a:t>полет для космонавта Валерия Полякова </a:t>
            </a:r>
          </a:p>
          <a:p>
            <a:endParaRPr lang="ru-RU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3528" y="4517829"/>
            <a:ext cx="8568952" cy="163099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437 суток и 18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часов, Валерий Поляков провел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на борту орбитальной станции «Мир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»,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что стало абсолютным рекордом продолжительности работы в космосе за один полет.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116632"/>
            <a:ext cx="4629200" cy="922114"/>
          </a:xfrm>
        </p:spPr>
        <p:txBody>
          <a:bodyPr/>
          <a:lstStyle/>
          <a:p>
            <a:r>
              <a:rPr lang="ru-RU" sz="4000" b="1" dirty="0">
                <a:ln w="31550" cmpd="sng">
                  <a:gradFill>
                    <a:gsLst>
                      <a:gs pos="70000">
                        <a:srgbClr val="A98D63">
                          <a:shade val="50000"/>
                          <a:satMod val="190000"/>
                        </a:srgbClr>
                      </a:gs>
                      <a:gs pos="0">
                        <a:srgbClr val="A98D63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A98D63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Самый, самый! </a:t>
            </a:r>
            <a:endParaRPr lang="ru-RU" dirty="0">
              <a:solidFill>
                <a:srgbClr val="002060"/>
              </a:solidFill>
              <a:latin typeface="Arno Pro Display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916832"/>
            <a:ext cx="1656184" cy="72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387 суток </a:t>
            </a:r>
          </a:p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15 часов</a:t>
            </a:r>
            <a:endParaRPr lang="ru-RU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4062" y="2795044"/>
            <a:ext cx="1656184" cy="72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539 суток  </a:t>
            </a:r>
          </a:p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12 часов</a:t>
            </a:r>
            <a:endParaRPr lang="ru-RU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МОЯ\Конкурсные работы\космонавтика\polak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56792"/>
            <a:ext cx="2016224" cy="3020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трелка вправо с вырезом 9">
            <a:hlinkClick r:id="rId3" action="ppaction://hlinksldjump"/>
          </p:cNvPr>
          <p:cNvSpPr/>
          <p:nvPr/>
        </p:nvSpPr>
        <p:spPr>
          <a:xfrm>
            <a:off x="7581484" y="6237312"/>
            <a:ext cx="978408" cy="484632"/>
          </a:xfrm>
          <a:prstGeom prst="notch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3697478"/>
            <a:ext cx="1656184" cy="72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437 суток </a:t>
            </a:r>
          </a:p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18 часов</a:t>
            </a:r>
            <a:endParaRPr lang="ru-RU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626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xit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9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9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9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8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3789040"/>
            <a:ext cx="5954773" cy="3411478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Самым молодым космонавтом является Герман Титов, на момент полета ему было 25 лет. Кроме того, 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Титов 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является 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и первым человеком, совершившим длительный (более суток) космический полет. Полет длительностью 1 день 1 час космонавт совершил с 6 на 7 августа 1961 года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>
              <a:solidFill>
                <a:srgbClr val="002060"/>
              </a:solidFill>
            </a:endParaRPr>
          </a:p>
          <a:p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3528" y="476672"/>
            <a:ext cx="4038600" cy="864096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ru-RU" sz="22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Назовите имя самого молодого космонавта, на момент полета в космос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116632"/>
            <a:ext cx="4248472" cy="1327300"/>
          </a:xfrm>
        </p:spPr>
        <p:txBody>
          <a:bodyPr/>
          <a:lstStyle/>
          <a:p>
            <a:r>
              <a:rPr lang="ru-RU" sz="4000" b="1" dirty="0">
                <a:ln w="31550" cmpd="sng">
                  <a:gradFill>
                    <a:gsLst>
                      <a:gs pos="70000">
                        <a:srgbClr val="A98D63">
                          <a:shade val="50000"/>
                          <a:satMod val="190000"/>
                        </a:srgbClr>
                      </a:gs>
                      <a:gs pos="0">
                        <a:srgbClr val="A98D63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A98D63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Самый, самый! </a:t>
            </a:r>
            <a:endParaRPr lang="ru-RU" dirty="0">
              <a:solidFill>
                <a:srgbClr val="002060"/>
              </a:solidFill>
              <a:latin typeface="Arno Pro Display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1952896"/>
            <a:ext cx="2520000" cy="54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Севастьянов Виталий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Admin\Desktop\Новая папка\ЭЛВИС\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664804"/>
            <a:ext cx="2438709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трелка вправо с вырезом 9">
            <a:hlinkClick r:id="rId3" action="ppaction://hlinksldjump"/>
          </p:cNvPr>
          <p:cNvSpPr/>
          <p:nvPr/>
        </p:nvSpPr>
        <p:spPr>
          <a:xfrm>
            <a:off x="7581484" y="6237312"/>
            <a:ext cx="978408" cy="484632"/>
          </a:xfrm>
          <a:prstGeom prst="notch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100005" y="1952896"/>
            <a:ext cx="2520000" cy="54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Шаталов Владимир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073043" y="2816992"/>
            <a:ext cx="2520000" cy="54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Комаров Владимир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2852936"/>
            <a:ext cx="2520000" cy="54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Герман Титов</a:t>
            </a:r>
          </a:p>
        </p:txBody>
      </p:sp>
    </p:spTree>
    <p:extLst>
      <p:ext uri="{BB962C8B-B14F-4D97-AF65-F5344CB8AC3E}">
        <p14:creationId xmlns:p14="http://schemas.microsoft.com/office/powerpoint/2010/main" xmlns="" val="81584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xit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9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9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9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8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xit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9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9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9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8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xit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9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9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9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9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8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9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831232" y="1556792"/>
            <a:ext cx="3682752" cy="266700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России.</a:t>
            </a:r>
          </a:p>
          <a:p>
            <a:pPr marL="45720" indent="0">
              <a:buNone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Первым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пассажирским самолетом в истории мировой авиации стал российский биплан "Илья Муромец", спроектированный инженерами Русско-Балтийского вагонного завода под руководством Игоря Сикорского в 1913 году.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32062" y="188640"/>
            <a:ext cx="4671986" cy="129614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какой стране был спроектирован первый пассажирский самолет</a:t>
            </a:r>
            <a:endParaRPr lang="ru-RU" sz="20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188640"/>
            <a:ext cx="4536504" cy="1171599"/>
          </a:xfrm>
        </p:spPr>
        <p:txBody>
          <a:bodyPr>
            <a:normAutofit/>
          </a:bodyPr>
          <a:lstStyle/>
          <a:p>
            <a:r>
              <a:rPr lang="ru-RU" sz="4000" b="1" dirty="0">
                <a:ln w="31550" cmpd="sng">
                  <a:gradFill>
                    <a:gsLst>
                      <a:gs pos="70000">
                        <a:srgbClr val="A98D63">
                          <a:shade val="50000"/>
                          <a:satMod val="190000"/>
                        </a:srgbClr>
                      </a:gs>
                      <a:gs pos="0">
                        <a:srgbClr val="A98D63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A98D63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Самый, самый! </a:t>
            </a:r>
            <a:endParaRPr lang="ru-RU" dirty="0">
              <a:solidFill>
                <a:srgbClr val="002060"/>
              </a:solidFill>
              <a:latin typeface="Arno Pro Display" pitchFamily="18" charset="0"/>
            </a:endParaRPr>
          </a:p>
        </p:txBody>
      </p:sp>
      <p:pic>
        <p:nvPicPr>
          <p:cNvPr id="2050" name="Picture 2" descr="D:\МОЯ\Конкурсные работы\космонавтика\08-29133456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816" y="1772816"/>
            <a:ext cx="3744416" cy="2565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с вырезом 5">
            <a:hlinkClick r:id="rId3" action="ppaction://hlinksldjump"/>
          </p:cNvPr>
          <p:cNvSpPr/>
          <p:nvPr/>
        </p:nvSpPr>
        <p:spPr>
          <a:xfrm>
            <a:off x="7581484" y="6237312"/>
            <a:ext cx="978408" cy="484632"/>
          </a:xfrm>
          <a:prstGeom prst="notch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72708" y="5589240"/>
            <a:ext cx="2340000" cy="46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США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3204" y="5589240"/>
            <a:ext cx="2340000" cy="46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Франция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12120" y="4799438"/>
            <a:ext cx="2340000" cy="46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Англия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7824" y="4797152"/>
            <a:ext cx="2340000" cy="46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Россия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53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xit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9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9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9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9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8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xit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9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9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9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8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xit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9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9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9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9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8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7" grpId="0" animBg="1"/>
      <p:bldP spid="8" grpId="0" animBg="1"/>
      <p:bldP spid="10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99452" y="1736501"/>
            <a:ext cx="3960440" cy="3949899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Вся миссия длилась 108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минут. Старт корабля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состоялся с космодрома Байконур в 9 часов 7 минут московского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времени.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Корабль выполнил один оборот вокруг Земли и совершил посадку в 10 часов 55 минут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в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районе деревни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Смеловка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Саратовской области.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7544" y="260648"/>
            <a:ext cx="4038600" cy="106055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Сколько </a:t>
            </a:r>
            <a:r>
              <a:rPr lang="ru-RU" sz="24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времени длился </a:t>
            </a:r>
            <a:r>
              <a:rPr lang="ru-RU" sz="24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полет Юрия Гагарина?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332656"/>
            <a:ext cx="2819400" cy="936104"/>
          </a:xfrm>
        </p:spPr>
        <p:txBody>
          <a:bodyPr>
            <a:normAutofit/>
          </a:bodyPr>
          <a:lstStyle/>
          <a:p>
            <a:r>
              <a:rPr lang="ru-RU" sz="4000" b="1" dirty="0">
                <a:ln w="31550" cmpd="sng">
                  <a:gradFill>
                    <a:gsLst>
                      <a:gs pos="70000">
                        <a:srgbClr val="A98D63">
                          <a:shade val="50000"/>
                          <a:satMod val="190000"/>
                        </a:srgbClr>
                      </a:gs>
                      <a:gs pos="0">
                        <a:srgbClr val="A98D63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A98D63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Сколько? </a:t>
            </a:r>
            <a:endParaRPr lang="ru-RU" dirty="0">
              <a:solidFill>
                <a:srgbClr val="002060"/>
              </a:solidFill>
              <a:latin typeface="Arno Pro Display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656" y="4725144"/>
            <a:ext cx="1080000" cy="914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no Pro Display" pitchFamily="18" charset="0"/>
              </a:rPr>
              <a:t>108 минут</a:t>
            </a:r>
            <a:endParaRPr lang="ru-RU" dirty="0">
              <a:latin typeface="Arno Pro Display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35696" y="4725144"/>
            <a:ext cx="1080000" cy="914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no Pro Display" pitchFamily="18" charset="0"/>
              </a:rPr>
              <a:t>106 минут</a:t>
            </a:r>
            <a:endParaRPr lang="ru-RU" dirty="0">
              <a:latin typeface="Arno Pro Display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75976" y="4725144"/>
            <a:ext cx="1080000" cy="914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no Pro Display" pitchFamily="18" charset="0"/>
              </a:rPr>
              <a:t>112 минуты</a:t>
            </a:r>
            <a:endParaRPr lang="ru-RU" dirty="0">
              <a:latin typeface="Arno Pro Display" pitchFamily="18" charset="0"/>
            </a:endParaRPr>
          </a:p>
        </p:txBody>
      </p:sp>
      <p:pic>
        <p:nvPicPr>
          <p:cNvPr id="7170" name="Picture 2" descr="C:\Users\Admin\Desktop\Новая папка\ЭЛВИС\2ca3bf84738fc30d815863e14868b9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9998"/>
            <a:ext cx="3882008" cy="2426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трелка вправо с вырезом 9">
            <a:hlinkClick r:id="rId3" action="ppaction://hlinksldjump"/>
          </p:cNvPr>
          <p:cNvSpPr/>
          <p:nvPr/>
        </p:nvSpPr>
        <p:spPr>
          <a:xfrm>
            <a:off x="7581484" y="6237312"/>
            <a:ext cx="978408" cy="484632"/>
          </a:xfrm>
          <a:prstGeom prst="notch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464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xit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9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9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9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8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xit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9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9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9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8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55576" y="4267104"/>
            <a:ext cx="6552728" cy="250364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Вместимость Airobus A380 - 852 пассажира, что кажется просто немыслимой цифрой. Сами пассажиры располагаются на двух палубах в салонах высочайшего класса.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61116" y="332656"/>
            <a:ext cx="4176464" cy="142037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no Pro Display" pitchFamily="18" charset="0"/>
              </a:rPr>
              <a:t>Сколько человек может вместить самый большой пассажирский самолет </a:t>
            </a:r>
            <a:r>
              <a:rPr lang="en-US" sz="20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no Pro Display" pitchFamily="18" charset="0"/>
              </a:rPr>
              <a:t>A380</a:t>
            </a:r>
            <a:r>
              <a:rPr lang="ru-RU" sz="20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no Pro Display" pitchFamily="18" charset="0"/>
              </a:rPr>
              <a:t>?</a:t>
            </a:r>
            <a:endParaRPr lang="ru-RU" sz="20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no Pro Display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721247" cy="1143000"/>
          </a:xfrm>
        </p:spPr>
        <p:txBody>
          <a:bodyPr/>
          <a:lstStyle/>
          <a:p>
            <a:r>
              <a:rPr lang="ru-RU" sz="4000" b="1" dirty="0">
                <a:ln w="31550" cmpd="sng">
                  <a:gradFill>
                    <a:gsLst>
                      <a:gs pos="70000">
                        <a:srgbClr val="A98D63">
                          <a:shade val="50000"/>
                          <a:satMod val="190000"/>
                        </a:srgbClr>
                      </a:gs>
                      <a:gs pos="0">
                        <a:srgbClr val="A98D63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A98D63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Сколько? </a:t>
            </a:r>
            <a:endParaRPr lang="ru-RU" dirty="0">
              <a:solidFill>
                <a:srgbClr val="002060"/>
              </a:solidFill>
              <a:latin typeface="Arno Pro Display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3302" y="1988840"/>
            <a:ext cx="1116000" cy="914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902 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человека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23728" y="3212976"/>
            <a:ext cx="1116000" cy="914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788 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человека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5680" y="3235585"/>
            <a:ext cx="1116000" cy="914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880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человека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064448" y="1988840"/>
            <a:ext cx="1152000" cy="914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852  человека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МОЯ\Конкурсные работы\космонавтика\10535_13383155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2391" y="1669778"/>
            <a:ext cx="4267200" cy="2905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трелка вправо с вырезом 9">
            <a:hlinkClick r:id="rId3" action="ppaction://hlinksldjump"/>
          </p:cNvPr>
          <p:cNvSpPr/>
          <p:nvPr/>
        </p:nvSpPr>
        <p:spPr>
          <a:xfrm>
            <a:off x="7581484" y="6237312"/>
            <a:ext cx="978408" cy="484632"/>
          </a:xfrm>
          <a:prstGeom prst="notch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751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04048" y="1360338"/>
            <a:ext cx="3532128" cy="4525963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На МКС между рассветом и закатом проходит всего полтора часа. Соответственно, светает также через 90 минут после наступления темноты. Таким образом, за земные сутки космонавт на МКС встречает 16 рассветов и закатов.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2460" y="260648"/>
            <a:ext cx="5115644" cy="122413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Сколько раз космонавты встречают рассвет за сутки на МКС?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1926" y="116632"/>
            <a:ext cx="2819400" cy="1099592"/>
          </a:xfrm>
        </p:spPr>
        <p:txBody>
          <a:bodyPr/>
          <a:lstStyle/>
          <a:p>
            <a:r>
              <a:rPr lang="ru-RU" sz="4000" b="1" dirty="0">
                <a:ln w="31550" cmpd="sng">
                  <a:gradFill>
                    <a:gsLst>
                      <a:gs pos="70000">
                        <a:srgbClr val="A98D63">
                          <a:shade val="50000"/>
                          <a:satMod val="190000"/>
                        </a:srgbClr>
                      </a:gs>
                      <a:gs pos="0">
                        <a:srgbClr val="A98D63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A98D63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Сколько?</a:t>
            </a:r>
            <a:endParaRPr lang="ru-RU" dirty="0">
              <a:solidFill>
                <a:srgbClr val="002060"/>
              </a:solidFill>
              <a:latin typeface="Arno Pro Display" pitchFamily="18" charset="0"/>
            </a:endParaRPr>
          </a:p>
        </p:txBody>
      </p:sp>
      <p:pic>
        <p:nvPicPr>
          <p:cNvPr id="4098" name="Picture 2" descr="D:\МОЯ\Конкурсные работы\космонавтика\setwalls.ru-177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69488"/>
            <a:ext cx="3531346" cy="2714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трелка вправо с вырезом 9">
            <a:hlinkClick r:id="rId3" action="ppaction://hlinksldjump"/>
          </p:cNvPr>
          <p:cNvSpPr/>
          <p:nvPr/>
        </p:nvSpPr>
        <p:spPr>
          <a:xfrm>
            <a:off x="7581484" y="6237312"/>
            <a:ext cx="978408" cy="484632"/>
          </a:xfrm>
          <a:prstGeom prst="notch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411760" y="2492896"/>
            <a:ext cx="1116000" cy="914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раз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99592" y="1340768"/>
            <a:ext cx="1116000" cy="914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 раз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99592" y="2492896"/>
            <a:ext cx="1116000" cy="914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раз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411760" y="1353777"/>
            <a:ext cx="1080000" cy="914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16 раз</a:t>
            </a:r>
          </a:p>
        </p:txBody>
      </p:sp>
    </p:spTree>
    <p:extLst>
      <p:ext uri="{BB962C8B-B14F-4D97-AF65-F5344CB8AC3E}">
        <p14:creationId xmlns:p14="http://schemas.microsoft.com/office/powerpoint/2010/main" xmlns="" val="269490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11" grpId="0" animBg="1"/>
      <p:bldP spid="12" grpId="0" animBg="1"/>
      <p:bldP spid="13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40779" y="1268760"/>
            <a:ext cx="3619113" cy="4525963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Самый продолжительный выход в открытый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космос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осуществили астронавты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Сьюзан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Хелмс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и Джеймс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Восс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(США). 11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марта 2001 года о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ни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провели в открытом космосе 8 часов 56 минут.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1560" y="0"/>
            <a:ext cx="5396527" cy="1424038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Сколько времени длился самый продолжительный выход в космос?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5196" y="0"/>
            <a:ext cx="6264696" cy="1143000"/>
          </a:xfrm>
        </p:spPr>
        <p:txBody>
          <a:bodyPr/>
          <a:lstStyle/>
          <a:p>
            <a:r>
              <a:rPr lang="ru-RU" sz="4000" b="1" dirty="0">
                <a:ln w="31550" cmpd="sng">
                  <a:gradFill>
                    <a:gsLst>
                      <a:gs pos="70000">
                        <a:srgbClr val="A98D63">
                          <a:shade val="50000"/>
                          <a:satMod val="190000"/>
                        </a:srgbClr>
                      </a:gs>
                      <a:gs pos="0">
                        <a:srgbClr val="A98D63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A98D63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Сколько?</a:t>
            </a:r>
            <a:endParaRPr lang="ru-RU" dirty="0">
              <a:latin typeface="Arno Pro Display" pitchFamily="18" charset="0"/>
            </a:endParaRPr>
          </a:p>
        </p:txBody>
      </p:sp>
      <p:pic>
        <p:nvPicPr>
          <p:cNvPr id="5122" name="Picture 2" descr="D:\МОЯ\Конкурсные работы\космонавтика\kosmonav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45024"/>
            <a:ext cx="3276848" cy="2457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трелка вправо с вырезом 9">
            <a:hlinkClick r:id="rId3" action="ppaction://hlinksldjump"/>
          </p:cNvPr>
          <p:cNvSpPr/>
          <p:nvPr/>
        </p:nvSpPr>
        <p:spPr>
          <a:xfrm>
            <a:off x="7581484" y="6237312"/>
            <a:ext cx="978408" cy="484632"/>
          </a:xfrm>
          <a:prstGeom prst="notch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483768" y="1243608"/>
            <a:ext cx="1116000" cy="914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часа 17 минут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47006" y="2383507"/>
            <a:ext cx="1116000" cy="914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часа 23 минуты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515196" y="2370584"/>
            <a:ext cx="1080000" cy="914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5 часов 34 минуты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27584" y="1243608"/>
            <a:ext cx="1116000" cy="914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часов 56 минут.</a:t>
            </a:r>
          </a:p>
        </p:txBody>
      </p:sp>
    </p:spTree>
    <p:extLst>
      <p:ext uri="{BB962C8B-B14F-4D97-AF65-F5344CB8AC3E}">
        <p14:creationId xmlns:p14="http://schemas.microsoft.com/office/powerpoint/2010/main" xmlns="" val="246067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12" grpId="0" animBg="1"/>
      <p:bldP spid="13" grpId="0" animBg="1"/>
      <p:bldP spid="14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436096" y="1989646"/>
            <a:ext cx="3123796" cy="2952328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Наиболее быстрым пилотируемым полетом стала миссия «Аполлон». Астронавты отправились на ракете «Сатурн-5» и уже через трое суток достигли лунной поверхности. В состав экспедиции входил знаменитый Нил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Армстронг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48621" y="0"/>
            <a:ext cx="3124200" cy="172819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какое время </a:t>
            </a:r>
            <a:r>
              <a:rPr lang="ru-RU" sz="20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0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ожно долететь до Луны?</a:t>
            </a:r>
            <a:endParaRPr lang="ru-RU" sz="20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0"/>
            <a:ext cx="2819400" cy="1243608"/>
          </a:xfrm>
        </p:spPr>
        <p:txBody>
          <a:bodyPr>
            <a:normAutofit/>
          </a:bodyPr>
          <a:lstStyle/>
          <a:p>
            <a:r>
              <a:rPr lang="ru-RU" sz="4000" b="1" dirty="0">
                <a:ln w="31550" cmpd="sng">
                  <a:gradFill>
                    <a:gsLst>
                      <a:gs pos="70000">
                        <a:srgbClr val="A98D63">
                          <a:shade val="50000"/>
                          <a:satMod val="190000"/>
                        </a:srgbClr>
                      </a:gs>
                      <a:gs pos="0">
                        <a:srgbClr val="A98D63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A98D63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Сколько?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146" name="Picture 2" descr="D:\МОЯ\Конкурсные работы\космонавтика\polet-na-lunu-1024x5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33056"/>
            <a:ext cx="4298261" cy="2419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трелка вправо с вырезом 10">
            <a:hlinkClick r:id="rId3" action="ppaction://hlinksldjump"/>
          </p:cNvPr>
          <p:cNvSpPr/>
          <p:nvPr/>
        </p:nvSpPr>
        <p:spPr>
          <a:xfrm>
            <a:off x="7581484" y="6237312"/>
            <a:ext cx="978408" cy="484632"/>
          </a:xfrm>
          <a:prstGeom prst="notch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3592" y="1484784"/>
            <a:ext cx="1116000" cy="914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дней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39752" y="2636912"/>
            <a:ext cx="1116000" cy="914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недели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339751" y="1531445"/>
            <a:ext cx="1116000" cy="914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месяц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81592" y="2636912"/>
            <a:ext cx="1080000" cy="914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 суток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622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12" grpId="0" animBg="1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55576" y="4405899"/>
            <a:ext cx="7082673" cy="2316045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Валерий Чкалов </a:t>
            </a:r>
          </a:p>
          <a:p>
            <a:pPr marL="45720" indent="0">
              <a:buNone/>
            </a:pP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18—20 июня 1937 года на самолёте АНТ-25 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совершил беспосадочный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перелёт Москва — Северный полюс —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Ванкувер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.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Протяжённость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перелёта составила 9130 км (8504 километра — по прямой), в том числе 5900 км — над океанами, длительность — 63 часа 25 минут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.</a:t>
            </a:r>
            <a:endParaRPr lang="ru-RU" sz="1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05396" y="-140368"/>
            <a:ext cx="4104456" cy="2667000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Назовите имя командира экипажа, легендарного летчика,  </a:t>
            </a:r>
            <a:r>
              <a:rPr lang="ru-RU" sz="20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совершившего </a:t>
            </a:r>
            <a:r>
              <a:rPr lang="ru-RU" sz="20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первый в </a:t>
            </a:r>
            <a:r>
              <a:rPr lang="ru-RU" sz="20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истории беспосадочный перелёт из СССР в </a:t>
            </a:r>
            <a:r>
              <a:rPr lang="ru-RU" sz="20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США 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-99392"/>
            <a:ext cx="5472608" cy="1387624"/>
          </a:xfrm>
        </p:spPr>
        <p:txBody>
          <a:bodyPr>
            <a:normAutofit/>
          </a:bodyPr>
          <a:lstStyle/>
          <a:p>
            <a:r>
              <a:rPr lang="ru-RU" sz="4000" b="1" dirty="0">
                <a:ln w="31550" cmpd="sng">
                  <a:gradFill>
                    <a:gsLst>
                      <a:gs pos="70000">
                        <a:srgbClr val="A98D63">
                          <a:shade val="50000"/>
                          <a:satMod val="190000"/>
                        </a:srgbClr>
                      </a:gs>
                      <a:gs pos="0">
                        <a:srgbClr val="A98D63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A98D63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Выдающиеся имена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170" name="Picture 2" descr="D:\МОЯ\Конкурсные работы\космонавтика\936ed3e5df2b75e4e3378321aeef61d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1134" y="1131482"/>
            <a:ext cx="2295296" cy="3154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трелка вправо с вырезом 8">
            <a:hlinkClick r:id="rId3" action="ppaction://hlinksldjump"/>
          </p:cNvPr>
          <p:cNvSpPr/>
          <p:nvPr/>
        </p:nvSpPr>
        <p:spPr>
          <a:xfrm>
            <a:off x="7581484" y="6237312"/>
            <a:ext cx="978408" cy="484632"/>
          </a:xfrm>
          <a:prstGeom prst="notch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223888" y="1988840"/>
            <a:ext cx="2340000" cy="54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Ф.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Байдуков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87624" y="2708920"/>
            <a:ext cx="2340000" cy="54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С.А.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Леваневский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23888" y="3429000"/>
            <a:ext cx="2340000" cy="54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В.П. Чкалов</a:t>
            </a:r>
          </a:p>
        </p:txBody>
      </p:sp>
    </p:spTree>
    <p:extLst>
      <p:ext uri="{BB962C8B-B14F-4D97-AF65-F5344CB8AC3E}">
        <p14:creationId xmlns:p14="http://schemas.microsoft.com/office/powerpoint/2010/main" xmlns="" val="228967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652120" y="1246810"/>
            <a:ext cx="3079922" cy="4609924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Алексей Леонов — первый человек, который вышел в открытый космос 18 марта 1965 года. Продолжительность первого выхода составила 23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минуты.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-468560" y="404664"/>
            <a:ext cx="5122912" cy="1152128"/>
          </a:xfrm>
        </p:spPr>
        <p:txBody>
          <a:bodyPr>
            <a:normAutofit/>
          </a:bodyPr>
          <a:lstStyle/>
          <a:p>
            <a:pPr lvl="3"/>
            <a:r>
              <a:rPr lang="ru-RU" sz="20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Назовите </a:t>
            </a:r>
            <a:r>
              <a:rPr lang="ru-RU" sz="20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имя </a:t>
            </a:r>
            <a:r>
              <a:rPr lang="ru-RU" sz="20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космонавта, </a:t>
            </a:r>
            <a:r>
              <a:rPr lang="ru-RU" sz="20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который </a:t>
            </a:r>
            <a:r>
              <a:rPr lang="ru-RU" sz="20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первым вышел </a:t>
            </a:r>
            <a:r>
              <a:rPr lang="ru-RU" sz="20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открытый </a:t>
            </a:r>
            <a:r>
              <a:rPr lang="ru-RU" sz="20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космос </a:t>
            </a:r>
            <a:endParaRPr lang="ru-RU" sz="20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2649" y="332656"/>
            <a:ext cx="5851376" cy="70104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n w="31550" cmpd="sng">
                  <a:gradFill>
                    <a:gsLst>
                      <a:gs pos="70000">
                        <a:srgbClr val="A98D63">
                          <a:shade val="50000"/>
                          <a:satMod val="190000"/>
                        </a:srgbClr>
                      </a:gs>
                      <a:gs pos="0">
                        <a:srgbClr val="A98D63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A98D63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Выдающиеся имена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218" name="Picture 2" descr="D:\МОЯ\Конкурсные работы\космонавтика\dd1aa80e360f9edbd44e09eabc74be0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816" y="3665562"/>
            <a:ext cx="4267200" cy="257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с вырезом 5">
            <a:hlinkClick r:id="rId3" action="ppaction://hlinksldjump"/>
          </p:cNvPr>
          <p:cNvSpPr/>
          <p:nvPr/>
        </p:nvSpPr>
        <p:spPr>
          <a:xfrm>
            <a:off x="7581484" y="6237312"/>
            <a:ext cx="978408" cy="484632"/>
          </a:xfrm>
          <a:prstGeom prst="notch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75816" y="1808880"/>
            <a:ext cx="2340000" cy="54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Нил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Армстронг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68104" y="2600968"/>
            <a:ext cx="2340000" cy="54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Волков В.Н.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31840" y="1808880"/>
            <a:ext cx="2340000" cy="54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Севастьянов В.И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5816" y="2600968"/>
            <a:ext cx="2340000" cy="54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Леонов А.А.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818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7" grpId="0" animBg="1"/>
      <p:bldP spid="8" grpId="0" animBg="1"/>
      <p:bldP spid="12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6660" y="1722512"/>
            <a:ext cx="2772000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Правда ли что …? </a:t>
            </a:r>
          </a:p>
          <a:p>
            <a:pPr algn="ctr"/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778016"/>
            <a:ext cx="2772000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Самый, самый!</a:t>
            </a:r>
          </a:p>
          <a:p>
            <a:pPr algn="ctr"/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8878" y="4945417"/>
            <a:ext cx="2772000" cy="900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Выдающиеся имена</a:t>
            </a:r>
            <a:endParaRPr lang="ru-RU" sz="2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3886956"/>
            <a:ext cx="2772000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Сколько? </a:t>
            </a:r>
          </a:p>
          <a:p>
            <a:pPr algn="ctr"/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78123638"/>
              </p:ext>
            </p:extLst>
          </p:nvPr>
        </p:nvGraphicFramePr>
        <p:xfrm>
          <a:off x="3347864" y="1703940"/>
          <a:ext cx="5015880" cy="415162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003176"/>
                <a:gridCol w="1003176"/>
                <a:gridCol w="1003176"/>
                <a:gridCol w="1003176"/>
                <a:gridCol w="1003176"/>
              </a:tblGrid>
              <a:tr h="103790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3790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3790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3790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628428" y="176048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1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689114" y="479715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3" action="ppaction://hlinksldjump"/>
              </a:rPr>
              <a:t>3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629620" y="386104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4" action="ppaction://hlinksldjump"/>
              </a:rPr>
              <a:t>3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652120" y="174197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5" action="ppaction://hlinksldjump"/>
              </a:rPr>
              <a:t>3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524328" y="177281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6" action="ppaction://hlinksldjump"/>
              </a:rPr>
              <a:t>5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607827" y="276908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7" action="ppaction://hlinksldjump"/>
              </a:rPr>
              <a:t>3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612340" y="177981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8" action="ppaction://hlinksldjump"/>
              </a:rPr>
              <a:t>2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588224" y="177281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9" action="ppaction://hlinksldjump"/>
              </a:rPr>
              <a:t>4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572460" y="280228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10" action="ppaction://hlinksldjump"/>
              </a:rPr>
              <a:t>1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665366" y="387222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11" action="ppaction://hlinksldjump"/>
              </a:rPr>
              <a:t>1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619259" y="482500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12" action="ppaction://hlinksldjump"/>
              </a:rPr>
              <a:t>1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612393" y="275170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13" action="ppaction://hlinksldjump"/>
              </a:rPr>
              <a:t>2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612393" y="386566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14" action="ppaction://hlinksldjump"/>
              </a:rPr>
              <a:t>2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612393" y="482500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15" action="ppaction://hlinksldjump"/>
              </a:rPr>
              <a:t>2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617463" y="270892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16" action="ppaction://hlinksldjump"/>
              </a:rPr>
              <a:t>4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567555" y="380181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17" action="ppaction://hlinksldjump"/>
              </a:rPr>
              <a:t>4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648275" y="479715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18" action="ppaction://hlinksldjump"/>
              </a:rPr>
              <a:t>4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579287" y="267934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19" action="ppaction://hlinksldjump"/>
              </a:rPr>
              <a:t>5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7589242" y="380181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0" action="ppaction://hlinksldjump"/>
              </a:rPr>
              <a:t>5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524328" y="479555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1" action="ppaction://hlinksldjump"/>
              </a:rPr>
              <a:t>5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307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1148" y="1340768"/>
            <a:ext cx="4023360" cy="4005072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Сергей Павлович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Королёв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советский учёный, инженер-конструктор, главный организатор производства ракетно-космической техники и ракетного оружия в СССР и основоположник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практической космонавтики. </a:t>
            </a:r>
          </a:p>
          <a:p>
            <a:pPr marL="45720" indent="0">
              <a:buNone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его инициативе и под его руководством был осуществлён запуск первого искусственного спутника Земли и первого космонавта планеты Юрия Гагарина.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-108520" y="12876"/>
            <a:ext cx="4712801" cy="1819672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Назовите имя советского учёного, инженера-конструктора, главного организатора </a:t>
            </a:r>
            <a:r>
              <a:rPr lang="ru-RU" sz="20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производства ракетно-космической техники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188640"/>
            <a:ext cx="5832648" cy="701040"/>
          </a:xfrm>
        </p:spPr>
        <p:txBody>
          <a:bodyPr>
            <a:normAutofit/>
          </a:bodyPr>
          <a:lstStyle/>
          <a:p>
            <a:r>
              <a:rPr lang="ru-RU" sz="4000" b="1" dirty="0">
                <a:ln w="31550" cmpd="sng">
                  <a:gradFill>
                    <a:gsLst>
                      <a:gs pos="70000">
                        <a:srgbClr val="A98D63">
                          <a:shade val="50000"/>
                          <a:satMod val="190000"/>
                        </a:srgbClr>
                      </a:gs>
                      <a:gs pos="0">
                        <a:srgbClr val="A98D63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A98D63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Выдающиеся имена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194" name="Picture 2" descr="C:\Users\Admin\Desktop\Новая папка\ЭЛВИС\3c2e5ce57be1324ccdc4debbb23f09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942" y="3717032"/>
            <a:ext cx="4104456" cy="2406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с вырезом 5">
            <a:hlinkClick r:id="rId3" action="ppaction://hlinksldjump"/>
          </p:cNvPr>
          <p:cNvSpPr/>
          <p:nvPr/>
        </p:nvSpPr>
        <p:spPr>
          <a:xfrm>
            <a:off x="7581484" y="6237312"/>
            <a:ext cx="978408" cy="484632"/>
          </a:xfrm>
          <a:prstGeom prst="notch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63848" y="1738669"/>
            <a:ext cx="2340000" cy="46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Циолковский К.Э.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63848" y="2348880"/>
            <a:ext cx="2340000" cy="46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Келдыш М.В.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63848" y="2996952"/>
            <a:ext cx="2340000" cy="46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Королёв С.П.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766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0"/>
            <a:ext cx="4464496" cy="165618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Назовите имя единственной </a:t>
            </a:r>
          </a:p>
          <a:p>
            <a:pPr marL="45720" indent="0">
              <a:buNone/>
            </a:pPr>
            <a:r>
              <a:rPr lang="ru-RU" sz="20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</a:t>
            </a:r>
            <a:r>
              <a:rPr lang="ru-RU" sz="20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мире </a:t>
            </a:r>
            <a:r>
              <a:rPr lang="ru-RU" sz="20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женщины совершившая </a:t>
            </a:r>
            <a:r>
              <a:rPr lang="ru-RU" sz="20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космический полёт в </a:t>
            </a:r>
            <a:r>
              <a:rPr lang="ru-RU" sz="20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одиночку</a:t>
            </a:r>
            <a:endParaRPr lang="ru-RU" sz="20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4568" y="4149080"/>
            <a:ext cx="5868143" cy="1696997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Валентина Владимировна Терешкова советский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космонавт, первая в мире женщина-космонавт (1963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45720" indent="0">
              <a:buNone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Лётчик-космонавт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СССР № 6 (позывной — «Чайка»), 10-й космонавт мира. Единственная в мире женщина, совершившая космический полёт в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одиночку.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2044" y="-340387"/>
            <a:ext cx="6084168" cy="1603647"/>
          </a:xfrm>
        </p:spPr>
        <p:txBody>
          <a:bodyPr/>
          <a:lstStyle/>
          <a:p>
            <a:r>
              <a:rPr lang="ru-RU" sz="4000" b="1" dirty="0">
                <a:ln w="31550" cmpd="sng">
                  <a:gradFill>
                    <a:gsLst>
                      <a:gs pos="70000">
                        <a:srgbClr val="A98D63">
                          <a:shade val="50000"/>
                          <a:satMod val="190000"/>
                        </a:srgbClr>
                      </a:gs>
                      <a:gs pos="0">
                        <a:srgbClr val="A98D63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A98D63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Выдающиеся имена </a:t>
            </a:r>
            <a:endParaRPr lang="ru-RU" dirty="0"/>
          </a:p>
        </p:txBody>
      </p:sp>
      <p:pic>
        <p:nvPicPr>
          <p:cNvPr id="9218" name="Picture 2" descr="C:\Users\Admin\Desktop\Новая папка\ЭЛВИС\21029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263260"/>
            <a:ext cx="2522306" cy="3935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с вырезом 5">
            <a:hlinkClick r:id="rId3" action="ppaction://hlinksldjump"/>
          </p:cNvPr>
          <p:cNvSpPr/>
          <p:nvPr/>
        </p:nvSpPr>
        <p:spPr>
          <a:xfrm>
            <a:off x="7581484" y="6237312"/>
            <a:ext cx="978408" cy="484632"/>
          </a:xfrm>
          <a:prstGeom prst="notch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63848" y="1738669"/>
            <a:ext cx="2340000" cy="46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Елена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Кондакова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48640" y="2384936"/>
            <a:ext cx="2340000" cy="46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Светлана Савицкая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63848" y="2996952"/>
            <a:ext cx="2340000" cy="46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Валентина Терешкова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857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-97587"/>
            <a:ext cx="4104456" cy="2304256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0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Назовите имя великого российского авиаконструктора , разработчика первого реактивного пассажирского самолета. </a:t>
            </a:r>
            <a:endParaRPr lang="ru-RU" sz="20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20072" y="1268760"/>
            <a:ext cx="3488904" cy="4608512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Андрей Николаевич Туполев советский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учёный и авиаконструктор,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генерал-полковник-инженер, доктор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технических наук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>
              <a:buNone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руководством Туполева спроектировано свыше 100 типов самолётов, 70 из которых строились серийно. На его самолётах установлено 78 мировых рекордов, выполнено около 30 выдающихся перелётов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-315416"/>
            <a:ext cx="5328592" cy="1728192"/>
          </a:xfrm>
        </p:spPr>
        <p:txBody>
          <a:bodyPr/>
          <a:lstStyle/>
          <a:p>
            <a:r>
              <a:rPr lang="ru-RU" sz="4000" b="1" dirty="0" smtClean="0">
                <a:ln w="31550" cmpd="sng">
                  <a:gradFill>
                    <a:gsLst>
                      <a:gs pos="70000">
                        <a:srgbClr val="A98D63">
                          <a:shade val="50000"/>
                          <a:satMod val="190000"/>
                        </a:srgbClr>
                      </a:gs>
                      <a:gs pos="0">
                        <a:srgbClr val="A98D63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A98D63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Выдающиеся </a:t>
            </a:r>
            <a:r>
              <a:rPr lang="ru-RU" sz="4000" b="1" dirty="0">
                <a:ln w="31550" cmpd="sng">
                  <a:gradFill>
                    <a:gsLst>
                      <a:gs pos="70000">
                        <a:srgbClr val="A98D63">
                          <a:shade val="50000"/>
                          <a:satMod val="190000"/>
                        </a:srgbClr>
                      </a:gs>
                      <a:gs pos="0">
                        <a:srgbClr val="A98D63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A98D63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имена </a:t>
            </a:r>
            <a:endParaRPr lang="ru-RU" dirty="0"/>
          </a:p>
        </p:txBody>
      </p:sp>
      <p:sp>
        <p:nvSpPr>
          <p:cNvPr id="6" name="Стрелка вправо с вырезом 5">
            <a:hlinkClick r:id="rId2" action="ppaction://hlinksldjump"/>
          </p:cNvPr>
          <p:cNvSpPr/>
          <p:nvPr/>
        </p:nvSpPr>
        <p:spPr>
          <a:xfrm>
            <a:off x="7581484" y="6237312"/>
            <a:ext cx="978408" cy="484632"/>
          </a:xfrm>
          <a:prstGeom prst="notch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D:\МОЯ\Конкурсные работы\космонавтика\800px-А.Н._Туполев_19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33056"/>
            <a:ext cx="3124200" cy="244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65845" y="1988840"/>
            <a:ext cx="2340000" cy="46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Микоян А.И.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65845" y="2581441"/>
            <a:ext cx="2340000" cy="46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Миль М.Л.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65845" y="3177024"/>
            <a:ext cx="2340000" cy="46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Туполев А.Н.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094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57200"/>
            <a:ext cx="7859216" cy="571499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dymontiger.livejournal.com/5387505.html</a:t>
            </a:r>
            <a:endParaRPr lang="ru-RU" dirty="0" smtClean="0"/>
          </a:p>
          <a:p>
            <a:r>
              <a:rPr lang="en-US" dirty="0" smtClean="0"/>
              <a:t>https</a:t>
            </a:r>
            <a:r>
              <a:rPr lang="en-US" dirty="0"/>
              <a:t>://fishki.net/1440641-10-naibolee-rasprostranennyh-mifov-o-kosmose.html 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://www.baatraining.com/ru/top-10-interesnyh-faktov-ob-aviacii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r>
              <a:rPr lang="en-US" dirty="0"/>
              <a:t>https://www.molomo.ru/inquiry/known_pilots.html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novate.ru/blogs/071213/24778</a:t>
            </a:r>
            <a:endParaRPr lang="ru-RU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first-ever.ru/samyj-pervyj-samolet.html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</a:t>
            </a:r>
            <a:r>
              <a:rPr lang="en-US" dirty="0">
                <a:hlinkClick r:id="rId6"/>
              </a:rPr>
              <a:t>://</a:t>
            </a:r>
            <a:r>
              <a:rPr lang="en-US" dirty="0" smtClean="0">
                <a:hlinkClick r:id="rId6"/>
              </a:rPr>
              <a:t>stories-of-success.ru/antuana-de-sent-ekzyuperi</a:t>
            </a:r>
            <a:endParaRPr lang="ru-RU" dirty="0" smtClean="0"/>
          </a:p>
          <a:p>
            <a:r>
              <a:rPr lang="en-US" dirty="0">
                <a:hlinkClick r:id="rId7"/>
              </a:rPr>
              <a:t>https://w-dog.ru/wallpaper/shattl-mks-stanciya-luna-solnce-rassvet/id/232294/?</a:t>
            </a:r>
            <a:r>
              <a:rPr lang="en-US" dirty="0" smtClean="0">
                <a:hlinkClick r:id="rId7"/>
              </a:rPr>
              <a:t>FS=1</a:t>
            </a:r>
            <a:endParaRPr lang="ru-RU" dirty="0" smtClean="0"/>
          </a:p>
          <a:p>
            <a:r>
              <a:rPr lang="en-US" dirty="0">
                <a:hlinkClick r:id="rId8"/>
              </a:rPr>
              <a:t>https://vseonauke.com/1185186392895130477/skolko-po-vremeni-letet-do-luny</a:t>
            </a:r>
            <a:r>
              <a:rPr lang="en-US" dirty="0" smtClean="0">
                <a:hlinkClick r:id="rId8"/>
              </a:rPr>
              <a:t>/</a:t>
            </a:r>
            <a:endParaRPr lang="ru-RU" dirty="0" smtClean="0"/>
          </a:p>
          <a:p>
            <a:r>
              <a:rPr lang="en-US" dirty="0">
                <a:hlinkClick r:id="rId9"/>
              </a:rPr>
              <a:t>http://</a:t>
            </a:r>
            <a:r>
              <a:rPr lang="en-US" dirty="0" smtClean="0">
                <a:hlinkClick r:id="rId9"/>
              </a:rPr>
              <a:t>lfly.ru/konkurs-na-luchshee-nazvanie-korablya-dlya-poleta-na-lunu.html</a:t>
            </a:r>
            <a:endParaRPr lang="ru-RU" dirty="0" smtClean="0"/>
          </a:p>
          <a:p>
            <a:r>
              <a:rPr lang="en-US" dirty="0">
                <a:hlinkClick r:id="rId10"/>
              </a:rPr>
              <a:t>http://kto-chto-gde.ru/zachem-samolet-vyrabatyvaet-toplivo-pered-posadkoj</a:t>
            </a:r>
            <a:r>
              <a:rPr lang="en-US" dirty="0" smtClean="0">
                <a:hlinkClick r:id="rId10"/>
              </a:rPr>
              <a:t>/</a:t>
            </a:r>
            <a:endParaRPr lang="ru-RU" dirty="0" smtClean="0"/>
          </a:p>
          <a:p>
            <a:r>
              <a:rPr lang="en-US" dirty="0">
                <a:hlinkClick r:id="rId11"/>
              </a:rPr>
              <a:t>https://</a:t>
            </a:r>
            <a:r>
              <a:rPr lang="en-US" dirty="0" smtClean="0">
                <a:hlinkClick r:id="rId11"/>
              </a:rPr>
              <a:t>naked-science.ru/article/sci/skinsuit-novyi-kostyum-dlya-ko</a:t>
            </a:r>
            <a:endParaRPr lang="ru-RU" dirty="0" smtClean="0"/>
          </a:p>
          <a:p>
            <a:r>
              <a:rPr lang="en-US" dirty="0">
                <a:hlinkClick r:id="rId12"/>
              </a:rPr>
              <a:t>http://</a:t>
            </a:r>
            <a:r>
              <a:rPr lang="en-US" dirty="0" smtClean="0">
                <a:hlinkClick r:id="rId12"/>
              </a:rPr>
              <a:t>ucrazy.ru/other/1399652315-voennoe-proshloe-belogo-shelkovogo-sharfa.html</a:t>
            </a:r>
            <a:endParaRPr lang="ru-RU" dirty="0" smtClean="0"/>
          </a:p>
          <a:p>
            <a:r>
              <a:rPr lang="en-US" dirty="0">
                <a:hlinkClick r:id="rId13"/>
              </a:rPr>
              <a:t>http://</a:t>
            </a:r>
            <a:r>
              <a:rPr lang="en-US" dirty="0" smtClean="0">
                <a:hlinkClick r:id="rId13"/>
              </a:rPr>
              <a:t>bloknot.ru/chp/samolet-an-2-poterpel-krushenie-pod-samaroj-pogib-chelovek-423699.html</a:t>
            </a:r>
            <a:endParaRPr lang="ru-RU" dirty="0" smtClean="0"/>
          </a:p>
          <a:p>
            <a:r>
              <a:rPr lang="en-US" dirty="0">
                <a:hlinkClick r:id="rId14"/>
              </a:rPr>
              <a:t>http://</a:t>
            </a:r>
            <a:r>
              <a:rPr lang="en-US" dirty="0" smtClean="0">
                <a:hlinkClick r:id="rId14"/>
              </a:rPr>
              <a:t>allday1.com/index.php?newsid=226317</a:t>
            </a:r>
            <a:endParaRPr lang="ru-RU" dirty="0" smtClean="0"/>
          </a:p>
          <a:p>
            <a:r>
              <a:rPr lang="en-US" dirty="0">
                <a:hlinkClick r:id="rId15"/>
              </a:rPr>
              <a:t>http://www.arms-expo.ru/news/pamyatnye_rubezhi/sergey_korolev_net_pregrad_chelovecheskoy_mysli/?</a:t>
            </a:r>
            <a:r>
              <a:rPr lang="en-US" dirty="0" smtClean="0">
                <a:hlinkClick r:id="rId15"/>
              </a:rPr>
              <a:t>sphrase_id=9752049</a:t>
            </a:r>
            <a:endParaRPr lang="ru-RU" dirty="0" smtClean="0"/>
          </a:p>
          <a:p>
            <a:r>
              <a:rPr lang="en-US" dirty="0">
                <a:hlinkClick r:id="rId16"/>
              </a:rPr>
              <a:t>http://</a:t>
            </a:r>
            <a:r>
              <a:rPr lang="en-US" dirty="0" smtClean="0">
                <a:hlinkClick r:id="rId16"/>
              </a:rPr>
              <a:t>moziru.com/sun-clipart.html</a:t>
            </a:r>
            <a:endParaRPr lang="ru-RU" dirty="0" smtClean="0"/>
          </a:p>
          <a:p>
            <a:r>
              <a:rPr lang="en-US" dirty="0">
                <a:hlinkClick r:id="rId17"/>
              </a:rPr>
              <a:t>http://</a:t>
            </a:r>
            <a:r>
              <a:rPr lang="en-US" dirty="0" smtClean="0">
                <a:hlinkClick r:id="rId17"/>
              </a:rPr>
              <a:t>www.clipartbest.com/bubble-png</a:t>
            </a:r>
            <a:endParaRPr lang="ru-RU" dirty="0" smtClean="0"/>
          </a:p>
          <a:p>
            <a:r>
              <a:rPr lang="en-US" dirty="0">
                <a:hlinkClick r:id="rId18"/>
              </a:rPr>
              <a:t>https://moiarussia.ru/zhenshhiny-kosmonavty-rossii</a:t>
            </a:r>
            <a:r>
              <a:rPr lang="en-US" dirty="0" smtClean="0">
                <a:hlinkClick r:id="rId18"/>
              </a:rPr>
              <a:t>/</a:t>
            </a:r>
            <a:endParaRPr lang="ru-RU" dirty="0" smtClean="0"/>
          </a:p>
          <a:p>
            <a:r>
              <a:rPr lang="en-US" dirty="0">
                <a:hlinkClick r:id="rId19"/>
              </a:rPr>
              <a:t>http://</a:t>
            </a:r>
            <a:r>
              <a:rPr lang="en-US" dirty="0" smtClean="0">
                <a:hlinkClick r:id="rId19"/>
              </a:rPr>
              <a:t>www.timeout.ru/msk/artwork/273420</a:t>
            </a:r>
            <a:endParaRPr lang="ru-RU" dirty="0" smtClean="0"/>
          </a:p>
          <a:p>
            <a:r>
              <a:rPr lang="en-US" dirty="0">
                <a:hlinkClick r:id="rId20"/>
              </a:rPr>
              <a:t>https://ru.stockfresh.com/stock-vectors/</a:t>
            </a:r>
            <a:r>
              <a:rPr lang="ru-RU" dirty="0" smtClean="0">
                <a:hlinkClick r:id="rId20"/>
              </a:rPr>
              <a:t>планеты/9</a:t>
            </a:r>
            <a:endParaRPr lang="ru-RU" dirty="0" smtClean="0"/>
          </a:p>
          <a:p>
            <a:r>
              <a:rPr lang="en-US" dirty="0">
                <a:hlinkClick r:id="rId21"/>
              </a:rPr>
              <a:t>https://</a:t>
            </a:r>
            <a:r>
              <a:rPr lang="en-US" dirty="0" smtClean="0">
                <a:hlinkClick r:id="rId21"/>
              </a:rPr>
              <a:t>avatanplus.com/detail/resource-22801</a:t>
            </a:r>
            <a:endParaRPr lang="ru-RU" dirty="0" smtClean="0"/>
          </a:p>
          <a:p>
            <a:r>
              <a:rPr lang="en-US" dirty="0"/>
              <a:t>http://komotoz.ru/photo/aviaciya/an-225.php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7892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51520" y="-171400"/>
            <a:ext cx="4038600" cy="295232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 на большой высоте внезапно откроется дверь в салон самолета, то это может привести к тому, что людей буквально </a:t>
            </a:r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«высосет» наружу?</a:t>
            </a:r>
            <a:endParaRPr lang="ru-RU" sz="20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004048" y="2204864"/>
            <a:ext cx="3390528" cy="410445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Из-за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разности давлений в салоне и снаружи. Однако, в летящем самолете дверь открыть практически нереально, как раз из-за той же разницы давления.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Правда ли что …? </a:t>
            </a: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26" name="Picture 2" descr="C:\Users\Admin\Desktop\Новая папка\ЭЛВИС\45393856_ATT3042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56992"/>
            <a:ext cx="4039344" cy="2279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508104" y="1348941"/>
            <a:ext cx="15039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Да! 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Стрелка вправо с вырезом 5">
            <a:hlinkClick r:id="rId3" action="ppaction://hlinksldjump"/>
          </p:cNvPr>
          <p:cNvSpPr/>
          <p:nvPr/>
        </p:nvSpPr>
        <p:spPr>
          <a:xfrm>
            <a:off x="7581484" y="6237312"/>
            <a:ext cx="978408" cy="484632"/>
          </a:xfrm>
          <a:prstGeom prst="notch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610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38877"/>
            <a:ext cx="3124200" cy="26670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 самолет должен совершить аварийную посадку, то пилот может принять решение сбросить топливо из баков в </a:t>
            </a:r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крыльях?</a:t>
            </a:r>
            <a:endParaRPr lang="ru-RU" sz="20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32040" y="2308299"/>
            <a:ext cx="3659859" cy="26670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Хотя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это случается не очень часто, подобное делается для того, чтобы уменьшить вес самолета. Топливо обычно испаряется, прежде чем достигнет земли.</a:t>
            </a:r>
          </a:p>
          <a:p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-27384"/>
            <a:ext cx="4104456" cy="1944217"/>
          </a:xfrm>
        </p:spPr>
        <p:txBody>
          <a:bodyPr/>
          <a:lstStyle/>
          <a:p>
            <a:r>
              <a:rPr lang="ru-RU" sz="4000" b="1" dirty="0">
                <a:ln w="31550" cmpd="sng">
                  <a:gradFill>
                    <a:gsLst>
                      <a:gs pos="70000">
                        <a:srgbClr val="A98D63">
                          <a:shade val="50000"/>
                          <a:satMod val="190000"/>
                        </a:srgbClr>
                      </a:gs>
                      <a:gs pos="0">
                        <a:srgbClr val="A98D63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A98D63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Правда ли что …? </a:t>
            </a:r>
            <a:br>
              <a:rPr lang="ru-RU" sz="4000" b="1" dirty="0">
                <a:ln w="31550" cmpd="sng">
                  <a:gradFill>
                    <a:gsLst>
                      <a:gs pos="70000">
                        <a:srgbClr val="A98D63">
                          <a:shade val="50000"/>
                          <a:satMod val="190000"/>
                        </a:srgbClr>
                      </a:gs>
                      <a:gs pos="0">
                        <a:srgbClr val="A98D63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A98D63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Admin\Desktop\Новая папка\ЭЛВИС\17-0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56992"/>
            <a:ext cx="4137224" cy="2328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24128" y="1372377"/>
            <a:ext cx="15039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Да! 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Стрелка вправо с вырезом 6">
            <a:hlinkClick r:id="rId3" action="ppaction://hlinksldjump"/>
          </p:cNvPr>
          <p:cNvSpPr/>
          <p:nvPr/>
        </p:nvSpPr>
        <p:spPr>
          <a:xfrm>
            <a:off x="7581484" y="6237312"/>
            <a:ext cx="978408" cy="484632"/>
          </a:xfrm>
          <a:prstGeom prst="notch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868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292080" y="2420888"/>
            <a:ext cx="3127520" cy="3672408"/>
          </a:xfrm>
        </p:spPr>
        <p:txBody>
          <a:bodyPr>
            <a:normAutofit fontScale="85000" lnSpcReduction="10000"/>
          </a:bodyPr>
          <a:lstStyle/>
          <a:p>
            <a:pPr marL="45720" indent="0">
              <a:buNone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Миф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появился ещё до того, как человек побывал в космосе. А ещё до первого полёта на Луну некто утверждал, что стену будет видно и с естественного спутника Земли. Ну что же, вот снимок даже не с Луны, а с довольно низкой орбиты. Найдите Великую Китайскую стену </a:t>
            </a:r>
          </a:p>
          <a:p>
            <a:endParaRPr lang="ru-RU" dirty="0"/>
          </a:p>
        </p:txBody>
      </p:sp>
      <p:pic>
        <p:nvPicPr>
          <p:cNvPr id="5" name="Picture 2" descr="C:\Users\Admin\Desktop\Новая папка\ЭЛВИС\Апостол\3f985986e34b011c475087d9cb86e1b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383" y="2708920"/>
            <a:ext cx="4608512" cy="2199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203848" y="136128"/>
            <a:ext cx="5616624" cy="14401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ln w="31550" cmpd="sng">
                  <a:gradFill>
                    <a:gsLst>
                      <a:gs pos="70000">
                        <a:srgbClr val="A98D63">
                          <a:shade val="50000"/>
                          <a:satMod val="190000"/>
                        </a:srgbClr>
                      </a:gs>
                      <a:gs pos="0">
                        <a:srgbClr val="A98D63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A98D63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Правда ли что …? </a:t>
            </a:r>
            <a:br>
              <a:rPr lang="ru-RU" sz="4000" b="1" dirty="0" smtClean="0">
                <a:ln w="31550" cmpd="sng">
                  <a:gradFill>
                    <a:gsLst>
                      <a:gs pos="70000">
                        <a:srgbClr val="A98D63">
                          <a:shade val="50000"/>
                          <a:satMod val="190000"/>
                        </a:srgbClr>
                      </a:gs>
                      <a:gs pos="0">
                        <a:srgbClr val="A98D63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A98D63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Стрелка вправо с вырезом 6">
            <a:hlinkClick r:id="rId3" action="ppaction://hlinksldjump"/>
          </p:cNvPr>
          <p:cNvSpPr/>
          <p:nvPr/>
        </p:nvSpPr>
        <p:spPr>
          <a:xfrm>
            <a:off x="7581484" y="6237312"/>
            <a:ext cx="978408" cy="484632"/>
          </a:xfrm>
          <a:prstGeom prst="notch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796136" y="1167135"/>
            <a:ext cx="19223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Нет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! 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3383" y="433453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Великую Китайскую стену можно видеть из космоса?</a:t>
            </a:r>
          </a:p>
        </p:txBody>
      </p:sp>
    </p:spTree>
    <p:extLst>
      <p:ext uri="{BB962C8B-B14F-4D97-AF65-F5344CB8AC3E}">
        <p14:creationId xmlns:p14="http://schemas.microsoft.com/office/powerpoint/2010/main" xmlns="" val="186540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427984" y="2708920"/>
            <a:ext cx="3967212" cy="266700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На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Земле гравитация давит на позвоночник, но в космосе этого не происходит, и он расправляется на всю длину. Человек на борту МКС, как правило, вырастает на три процента.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01467" y="0"/>
            <a:ext cx="3124200" cy="2667000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20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люди в невесомости вырастают примерно на три-пять </a:t>
            </a:r>
            <a:r>
              <a:rPr lang="ru-RU" sz="20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сантиметров?</a:t>
            </a:r>
            <a:endParaRPr lang="ru-RU" sz="20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03848" y="116632"/>
            <a:ext cx="5616624" cy="14401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ln w="31550" cmpd="sng">
                  <a:gradFill>
                    <a:gsLst>
                      <a:gs pos="70000">
                        <a:srgbClr val="A98D63">
                          <a:shade val="50000"/>
                          <a:satMod val="190000"/>
                        </a:srgbClr>
                      </a:gs>
                      <a:gs pos="0">
                        <a:srgbClr val="A98D63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A98D63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Правда ли что …? </a:t>
            </a:r>
            <a:br>
              <a:rPr lang="ru-RU" sz="4000" b="1" dirty="0" smtClean="0">
                <a:ln w="31550" cmpd="sng">
                  <a:gradFill>
                    <a:gsLst>
                      <a:gs pos="70000">
                        <a:srgbClr val="A98D63">
                          <a:shade val="50000"/>
                          <a:satMod val="190000"/>
                        </a:srgbClr>
                      </a:gs>
                      <a:gs pos="0">
                        <a:srgbClr val="A98D63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A98D63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Admin\Desktop\Новая папка\ЭЛВИС\Skinsuit_model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08920"/>
            <a:ext cx="2586534" cy="3661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право с вырезом 6">
            <a:hlinkClick r:id="rId3" action="ppaction://hlinksldjump"/>
          </p:cNvPr>
          <p:cNvSpPr/>
          <p:nvPr/>
        </p:nvSpPr>
        <p:spPr>
          <a:xfrm>
            <a:off x="7581484" y="6237312"/>
            <a:ext cx="978408" cy="484632"/>
          </a:xfrm>
          <a:prstGeom prst="notch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796136" y="1383159"/>
            <a:ext cx="15039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Да! 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584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263591" y="2924944"/>
            <a:ext cx="4268849" cy="266700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На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заре развития авиации 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у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пилотов не было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приборов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для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контроля воздушной обстановки,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поэтому им постоянно приходилось крутить головами, высматривая самолёты противника. Чтобы шея не натиралась о воротник, в обмундирование лётчиков были введены шёлковые шарфы. Многие лётчики носят шарфы и по сей день, хотя функционального назначения они теперь не имеют.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8049" y="117091"/>
            <a:ext cx="3124200" cy="1341885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Пилоты носят шелковые шарфы?</a:t>
            </a:r>
            <a:endParaRPr lang="ru-RU" sz="20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915816" y="476671"/>
            <a:ext cx="5616624" cy="10081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ln w="31550" cmpd="sng">
                  <a:gradFill>
                    <a:gsLst>
                      <a:gs pos="70000">
                        <a:srgbClr val="A98D63">
                          <a:shade val="50000"/>
                          <a:satMod val="190000"/>
                        </a:srgbClr>
                      </a:gs>
                      <a:gs pos="0">
                        <a:srgbClr val="A98D63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A98D63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Правда ли что …? </a:t>
            </a:r>
            <a:br>
              <a:rPr lang="ru-RU" sz="4000" b="1" dirty="0" smtClean="0">
                <a:ln w="31550" cmpd="sng">
                  <a:gradFill>
                    <a:gsLst>
                      <a:gs pos="70000">
                        <a:srgbClr val="A98D63">
                          <a:shade val="50000"/>
                          <a:satMod val="190000"/>
                        </a:srgbClr>
                      </a:gs>
                      <a:gs pos="0">
                        <a:srgbClr val="A98D63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A98D63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Users\Admin\Desktop\Новая папка\ЭЛВИС\1399652212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92896"/>
            <a:ext cx="3478815" cy="3009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право с вырезом 6">
            <a:hlinkClick r:id="rId3" action="ppaction://hlinksldjump"/>
          </p:cNvPr>
          <p:cNvSpPr/>
          <p:nvPr/>
        </p:nvSpPr>
        <p:spPr>
          <a:xfrm>
            <a:off x="7581484" y="6237312"/>
            <a:ext cx="978408" cy="484632"/>
          </a:xfrm>
          <a:prstGeom prst="notch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364088" y="1196752"/>
            <a:ext cx="15039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Да! 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616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23528" y="4191458"/>
            <a:ext cx="1080000" cy="108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no Pro Display" pitchFamily="18" charset="0"/>
              </a:rPr>
              <a:t>Як - 40</a:t>
            </a:r>
            <a:endParaRPr lang="ru-RU" dirty="0">
              <a:solidFill>
                <a:srgbClr val="002060"/>
              </a:solidFill>
              <a:latin typeface="Arno Pro Display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779912" y="2636912"/>
            <a:ext cx="4968552" cy="266700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Ан-2 – самый массовый в мире одномоторный биплан за всю историю авиации, экспортировался  в 26 стран мира. Он состоит на вооружении ВВС многих стран, используется как сельскохозяйственный, спортивный, транспортный, пассажирский самолет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.</a:t>
            </a:r>
          </a:p>
          <a:p>
            <a:pPr marL="45720" indent="0">
              <a:buNone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Самолет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Ан-2 занесен в Книгу рекордов Гиннеса как единственная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авиамашина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, которую выпускают более 60 лет.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2196" y="0"/>
            <a:ext cx="3970784" cy="212008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Назовите самый массовый  самолет в мире?</a:t>
            </a:r>
            <a:endParaRPr lang="ru-RU" sz="20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116632"/>
            <a:ext cx="4348336" cy="1747664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4000" b="1" dirty="0">
                <a:ln w="31550" cmpd="sng">
                  <a:gradFill>
                    <a:gsLst>
                      <a:gs pos="70000">
                        <a:srgbClr val="A98D63">
                          <a:shade val="50000"/>
                          <a:satMod val="190000"/>
                        </a:srgbClr>
                      </a:gs>
                      <a:gs pos="0">
                        <a:srgbClr val="A98D63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A98D63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ea typeface="+mn-ea"/>
                <a:cs typeface="+mn-cs"/>
              </a:rPr>
              <a:t>Самый, самый! </a:t>
            </a:r>
            <a:br>
              <a:rPr lang="ru-RU" sz="4000" b="1" dirty="0">
                <a:ln w="31550" cmpd="sng">
                  <a:gradFill>
                    <a:gsLst>
                      <a:gs pos="70000">
                        <a:srgbClr val="A98D63">
                          <a:shade val="50000"/>
                          <a:satMod val="190000"/>
                        </a:srgbClr>
                      </a:gs>
                      <a:gs pos="0">
                        <a:srgbClr val="A98D63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A98D63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ea typeface="+mn-ea"/>
                <a:cs typeface="+mn-cs"/>
              </a:rPr>
            </a:br>
            <a:endParaRPr lang="ru-RU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122" name="Picture 2" descr="C:\Users\Admin\Desktop\Новая папка\ЭЛВИС\An-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B8D6F8"/>
              </a:clrFrom>
              <a:clrTo>
                <a:srgbClr val="B8D6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775824">
            <a:off x="-12459" y="1102627"/>
            <a:ext cx="4560168" cy="2747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с вырезом 5">
            <a:hlinkClick r:id="rId3" action="ppaction://hlinksldjump"/>
          </p:cNvPr>
          <p:cNvSpPr/>
          <p:nvPr/>
        </p:nvSpPr>
        <p:spPr>
          <a:xfrm>
            <a:off x="7581484" y="6237312"/>
            <a:ext cx="978408" cy="484632"/>
          </a:xfrm>
          <a:prstGeom prst="notch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805821" y="1196752"/>
            <a:ext cx="21884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Ан-2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59632" y="5415512"/>
            <a:ext cx="1080000" cy="108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srgbClr val="002060"/>
                </a:solidFill>
                <a:latin typeface="Arno Pro Display" pitchFamily="18" charset="0"/>
              </a:rPr>
              <a:t>С-130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238394" y="4191458"/>
            <a:ext cx="1080000" cy="108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no Pro Display" pitchFamily="18" charset="0"/>
              </a:rPr>
              <a:t>Ан-2 </a:t>
            </a:r>
            <a:endParaRPr lang="ru-RU" dirty="0">
              <a:solidFill>
                <a:srgbClr val="002060"/>
              </a:solidFill>
              <a:latin typeface="Arno Pro Display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2148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436096" y="1760694"/>
            <a:ext cx="2979780" cy="319368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Самым большим самолётом в мире является Ан-225 «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Мрия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» — транспортный реактивный самолёт сверхбольшой грузоподъёмности разработки ОКБ им. О. К. Антонова. Он был спроектирован и построен в СССР на Киевском механическом заводе в 1984–1988 годах.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4440" y="-195573"/>
            <a:ext cx="3574560" cy="213866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no Pro Display" pitchFamily="18" charset="0"/>
              </a:rPr>
              <a:t>Назовите  самый большой транспортный реактивный  самолет: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-315416"/>
            <a:ext cx="3772272" cy="1584176"/>
          </a:xfrm>
        </p:spPr>
        <p:txBody>
          <a:bodyPr>
            <a:normAutofit/>
          </a:bodyPr>
          <a:lstStyle/>
          <a:p>
            <a:r>
              <a:rPr lang="ru-RU" sz="4000" b="1" dirty="0">
                <a:ln w="31550" cmpd="sng">
                  <a:gradFill>
                    <a:gsLst>
                      <a:gs pos="70000">
                        <a:srgbClr val="A98D63">
                          <a:shade val="50000"/>
                          <a:satMod val="190000"/>
                        </a:srgbClr>
                      </a:gs>
                      <a:gs pos="0">
                        <a:srgbClr val="A98D63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A98D63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Самый, самый! </a:t>
            </a:r>
            <a:endParaRPr lang="ru-RU" dirty="0">
              <a:solidFill>
                <a:srgbClr val="002060"/>
              </a:solidFill>
              <a:latin typeface="Arno Pro Display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916952"/>
            <a:ext cx="1440000" cy="108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Boeing 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747</a:t>
            </a:r>
            <a:endParaRPr lang="en-US" sz="1600" dirty="0">
              <a:solidFill>
                <a:srgbClr val="00206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51720" y="1916952"/>
            <a:ext cx="1440000" cy="108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2060"/>
              </a:solidFill>
              <a:latin typeface="Arno Pro Display" pitchFamily="18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Arno Pro Display" pitchFamily="18" charset="0"/>
              </a:rPr>
              <a:t>Ил-76</a:t>
            </a:r>
            <a:endParaRPr lang="ru-RU" dirty="0">
              <a:solidFill>
                <a:srgbClr val="002060"/>
              </a:solidFill>
              <a:latin typeface="Arno Pro Display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9" name="Стрелка вправо с вырезом 8">
            <a:hlinkClick r:id="rId2" action="ppaction://hlinksldjump"/>
          </p:cNvPr>
          <p:cNvSpPr/>
          <p:nvPr/>
        </p:nvSpPr>
        <p:spPr>
          <a:xfrm>
            <a:off x="7581484" y="6237312"/>
            <a:ext cx="978408" cy="484632"/>
          </a:xfrm>
          <a:prstGeom prst="notch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C:\Users\Admin\Desktop\Новая папка\ЭЛВИС\an-225_mrija_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89040"/>
            <a:ext cx="4149557" cy="2330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707904" y="1916952"/>
            <a:ext cx="1440000" cy="108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2060"/>
              </a:solidFill>
              <a:latin typeface="Arno Pro Display" pitchFamily="18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Arno Pro Display" pitchFamily="18" charset="0"/>
              </a:rPr>
              <a:t>Ан-225 </a:t>
            </a:r>
            <a:endParaRPr lang="ru-RU" dirty="0">
              <a:solidFill>
                <a:srgbClr val="002060"/>
              </a:solidFill>
              <a:latin typeface="Arno Pro Display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3269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xit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9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9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9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8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8" grpId="0" animBg="1"/>
      <p:bldP spid="6" grpId="0" animBg="1"/>
    </p:bldLst>
  </p:timing>
</p:sld>
</file>

<file path=ppt/theme/theme1.xml><?xml version="1.0" encoding="utf-8"?>
<a:theme xmlns:a="http://schemas.openxmlformats.org/drawingml/2006/main" name="Составная">
  <a:themeElements>
    <a:clrScheme name="Другая 17">
      <a:dk1>
        <a:sysClr val="windowText" lastClr="000000"/>
      </a:dk1>
      <a:lt1>
        <a:srgbClr val="8484E0"/>
      </a:lt1>
      <a:dk2>
        <a:srgbClr val="5B6973"/>
      </a:dk2>
      <a:lt2>
        <a:srgbClr val="B5B5EC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Состав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тав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2152</TotalTime>
  <Words>1289</Words>
  <Application>Microsoft Office PowerPoint</Application>
  <PresentationFormat>Экран (4:3)</PresentationFormat>
  <Paragraphs>179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Составная</vt:lpstr>
      <vt:lpstr>АВИАЦИЯ  КОСМОНАВТИКА</vt:lpstr>
      <vt:lpstr>Слайд 2</vt:lpstr>
      <vt:lpstr>Правда ли что …?  </vt:lpstr>
      <vt:lpstr>Правда ли что …?  </vt:lpstr>
      <vt:lpstr>Слайд 5</vt:lpstr>
      <vt:lpstr>Слайд 6</vt:lpstr>
      <vt:lpstr>Слайд 7</vt:lpstr>
      <vt:lpstr>Самый, самый!  </vt:lpstr>
      <vt:lpstr>Самый, самый! </vt:lpstr>
      <vt:lpstr>Самый, самый! </vt:lpstr>
      <vt:lpstr>Самый, самый! </vt:lpstr>
      <vt:lpstr>Самый, самый! </vt:lpstr>
      <vt:lpstr>Сколько? </vt:lpstr>
      <vt:lpstr>Сколько? </vt:lpstr>
      <vt:lpstr>Сколько?</vt:lpstr>
      <vt:lpstr>Сколько?</vt:lpstr>
      <vt:lpstr>Сколько?</vt:lpstr>
      <vt:lpstr>Выдающиеся имена </vt:lpstr>
      <vt:lpstr>Выдающиеся имена </vt:lpstr>
      <vt:lpstr>Выдающиеся имена </vt:lpstr>
      <vt:lpstr>Выдающиеся имена </vt:lpstr>
      <vt:lpstr>Выдающиеся имена 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арс</cp:lastModifiedBy>
  <cp:revision>132</cp:revision>
  <dcterms:created xsi:type="dcterms:W3CDTF">2018-05-02T12:00:42Z</dcterms:created>
  <dcterms:modified xsi:type="dcterms:W3CDTF">2020-03-12T08:40:44Z</dcterms:modified>
</cp:coreProperties>
</file>